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15"/>
  </p:notesMasterIdLst>
  <p:handoutMasterIdLst>
    <p:handoutMasterId r:id="rId16"/>
  </p:handoutMasterIdLst>
  <p:sldIdLst>
    <p:sldId id="286" r:id="rId3"/>
    <p:sldId id="277" r:id="rId4"/>
    <p:sldId id="287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A8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2398" autoAdjust="0"/>
  </p:normalViewPr>
  <p:slideViewPr>
    <p:cSldViewPr>
      <p:cViewPr varScale="1">
        <p:scale>
          <a:sx n="106" d="100"/>
          <a:sy n="106" d="100"/>
        </p:scale>
        <p:origin x="204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48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每次累加都要对一位置位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93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93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93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 smtClean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2019/4/3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 smtClean="0">
                <a:latin typeface="仿宋_GB2312" pitchFamily="49" charset="-122"/>
              </a:rPr>
              <a:t>东南大学计算机学院 方效林</a:t>
            </a:r>
            <a:endParaRPr lang="en-US" altLang="zh-CN" sz="3600" smtClean="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 smtClean="0">
                <a:latin typeface="+mj-ea"/>
              </a:rPr>
              <a:t>摊还分析</a:t>
            </a:r>
            <a:endParaRPr lang="en-US" altLang="zh-CN" sz="5400" dirty="0" smtClean="0">
              <a:latin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势能</a:t>
            </a:r>
            <a:r>
              <a:rPr lang="zh-CN" altLang="en-US" dirty="0"/>
              <a:t>方法</a:t>
            </a:r>
            <a:endParaRPr lang="zh-CN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栈的三种操作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PUSH, POP, MULTIPOP(</a:t>
                </a:r>
                <a:r>
                  <a:rPr lang="en-US" altLang="zh-CN" dirty="0" err="1" smtClean="0">
                    <a:latin typeface="Arial" charset="0"/>
                    <a:ea typeface="黑体" pitchFamily="2" charset="-122"/>
                  </a:rPr>
                  <a:t>s,k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对一个空栈，执行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个操作，代价是多少？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定义势为栈中元素个数，则第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𝒊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个操作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PUSH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，势差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𝟏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POP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势差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=−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𝟏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MULTIPOP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势差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=−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𝒌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′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摊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还代价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en-US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𝒄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+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𝑫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zh-CN" dirty="0" smtClean="0">
                  <a:solidFill>
                    <a:srgbClr val="000099"/>
                  </a:solidFill>
                </a:endParaRPr>
              </a:p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每种都是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O(1)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，总代价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O(n)</a:t>
                </a:r>
                <a:endParaRPr lang="zh-CN" altLang="en-US" dirty="0">
                  <a:latin typeface="Arial" charset="0"/>
                  <a:ea typeface="黑体" pitchFamily="2" charset="-122"/>
                </a:endParaRPr>
              </a:p>
              <a:p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b="-1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10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196967"/>
              </p:ext>
            </p:extLst>
          </p:nvPr>
        </p:nvGraphicFramePr>
        <p:xfrm>
          <a:off x="5904148" y="584684"/>
          <a:ext cx="3024336" cy="1519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9841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操作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摊还代价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84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PUSH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2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84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POP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84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MULTIPOP(</a:t>
                      </a:r>
                      <a:r>
                        <a:rPr lang="en-US" altLang="zh-CN" b="1" dirty="0" err="1" smtClean="0"/>
                        <a:t>s,k</a:t>
                      </a:r>
                      <a:r>
                        <a:rPr lang="en-US" altLang="zh-CN" b="1" dirty="0" smtClean="0"/>
                        <a:t>)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747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势能方法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二进制计数器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位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初始值为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0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，每次加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1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，累加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次，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14729" y="2960948"/>
            <a:ext cx="8262632" cy="3564396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n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A[7]  A[6]  A[5]  A[4]  A[3]  A[2]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A[1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]  A[0]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</a:t>
            </a:r>
            <a:r>
              <a:rPr lang="zh-CN" altLang="en-US" sz="2400" b="1" dirty="0" smtClean="0">
                <a:solidFill>
                  <a:srgbClr val="0000A8"/>
                </a:solidFill>
                <a:latin typeface="Calisto MT" pitchFamily="18" charset="0"/>
              </a:rPr>
              <a:t>势</a:t>
            </a:r>
            <a:endParaRPr lang="en-US" altLang="zh-CN" sz="2400" b="1" dirty="0" smtClean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0       0        0        0       0       0        0        0        0               0</a:t>
            </a:r>
          </a:p>
          <a:p>
            <a:pPr marL="457200" indent="-457200">
              <a:buFontTx/>
              <a:buAutoNum type="arabicPlain"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0        0        0       0       0        0        0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1               1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2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0               0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3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0        0        0       0       0        0        1        1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2     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4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0        0        0       0       0        1        0        0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5       0     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0        0       0       0        1        0        1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 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6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7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3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5548" y="3897084"/>
            <a:ext cx="498090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88124" y="4617164"/>
            <a:ext cx="1234305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8372" y="5337212"/>
            <a:ext cx="511231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32040" y="6057292"/>
            <a:ext cx="1997564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007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势能方法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二进制计数器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(k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位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初始值为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0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，每次加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，累加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次，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定义势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为计数器中 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1 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的个数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假设第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𝒊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次累加要对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  <a:ea typeface="黑体" pitchFamily="2" charset="-122"/>
                          </a:rPr>
                          <m:t>𝒕</m:t>
                        </m:r>
                      </m:e>
                      <m:sub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个位复位，则代价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𝒕</m:t>
                        </m:r>
                      </m:e>
                      <m:sub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若结果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k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位均为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0 (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即前一次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k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位均为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1)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，则势差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𝒕</m:t>
                        </m:r>
                      </m:e>
                      <m:sub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𝒌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否则，势差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0099"/>
                        </a:solidFill>
                        <a:latin typeface="Cambria Math"/>
                      </a:rPr>
                      <m:t>𝟏</m:t>
                    </m:r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黑体" pitchFamily="2" charset="-122"/>
                          </a:rPr>
                          <m:t>𝒕</m:t>
                        </m:r>
                      </m:e>
                      <m:sub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无论哪种情况，摊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还代价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en-US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𝒄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𝒊</m:t>
                        </m:r>
                      </m:sub>
                    </m:sSub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+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zh-CN" altLang="en-US" i="1">
                        <a:solidFill>
                          <a:srgbClr val="000099"/>
                        </a:solidFill>
                        <a:latin typeface="Cambria Math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𝒊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i="1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zh-CN" altLang="en-US" i="1" smtClean="0">
                        <a:solidFill>
                          <a:srgbClr val="000099"/>
                        </a:solidFill>
                        <a:latin typeface="Cambria Math"/>
                      </a:rPr>
                      <m:t>≤</m:t>
                    </m:r>
                    <m:d>
                      <m:dPr>
                        <m:ctrlPr>
                          <a:rPr lang="en-US" altLang="zh-CN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d>
                      <m:d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altLang="zh-CN" i="1">
                            <a:solidFill>
                              <a:srgbClr val="000099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黑体" pitchFamily="2" charset="-122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𝟐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12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840252" y="2028711"/>
                <a:ext cx="2108206" cy="36933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b="1" dirty="0" smtClean="0">
                    <a:solidFill>
                      <a:srgbClr val="FF0000"/>
                    </a:solidFill>
                    <a:ea typeface="黑体" pitchFamily="49" charset="-122"/>
                  </a:rPr>
                  <a:t>复位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𝒕</m:t>
                        </m:r>
                      </m:e>
                      <m:sub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b="1" dirty="0" smtClean="0">
                    <a:solidFill>
                      <a:srgbClr val="FF0000"/>
                    </a:solidFill>
                    <a:ea typeface="黑体" pitchFamily="49" charset="-122"/>
                  </a:rPr>
                  <a:t>位，置位</a:t>
                </a:r>
                <a:r>
                  <a:rPr lang="en-US" altLang="zh-CN" b="1" dirty="0" smtClean="0">
                    <a:solidFill>
                      <a:srgbClr val="FF0000"/>
                    </a:solidFill>
                    <a:ea typeface="黑体" pitchFamily="49" charset="-122"/>
                  </a:rPr>
                  <a:t>1</a:t>
                </a:r>
                <a:r>
                  <a:rPr lang="zh-CN" altLang="en-US" b="1" dirty="0">
                    <a:solidFill>
                      <a:srgbClr val="FF0000"/>
                    </a:solidFill>
                    <a:ea typeface="黑体" pitchFamily="49" charset="-122"/>
                  </a:rPr>
                  <a:t>位</a:t>
                </a:r>
                <a:endParaRPr lang="zh-CN" altLang="en-US" b="1" dirty="0" smtClean="0">
                  <a:solidFill>
                    <a:srgbClr val="FF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252" y="2028711"/>
                <a:ext cx="2108206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312" t="-11667" r="-2312" b="-28333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接箭头连接符 3"/>
          <p:cNvCxnSpPr/>
          <p:nvPr/>
        </p:nvCxnSpPr>
        <p:spPr bwMode="auto">
          <a:xfrm flipH="1">
            <a:off x="7632340" y="2398043"/>
            <a:ext cx="262015" cy="7429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56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本章内容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聚合分析</a:t>
            </a:r>
            <a:endParaRPr lang="en-US" altLang="zh-CN" dirty="0" smtClean="0"/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核算方法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势能方法 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摊还分析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对一个数据结构执行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个操作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有些操作代价高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有些操作代价低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有些操作代价中等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将所有操作的代价平摊到每个操作上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不涉及概率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不同于平均情况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049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聚合分析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栈的三种操作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对一个空栈，执行由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个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PUSH, POP, MULTIPOP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组成的操作，代价是多少？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567291"/>
              </p:ext>
            </p:extLst>
          </p:nvPr>
        </p:nvGraphicFramePr>
        <p:xfrm>
          <a:off x="3563888" y="1556792"/>
          <a:ext cx="414046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操作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代价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PUSH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POP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MULTIPOP(</a:t>
                      </a:r>
                      <a:r>
                        <a:rPr lang="en-US" altLang="zh-CN" b="1" dirty="0" err="1" smtClean="0"/>
                        <a:t>s,k</a:t>
                      </a:r>
                      <a:r>
                        <a:rPr lang="en-US" altLang="zh-CN" b="1" dirty="0" smtClean="0"/>
                        <a:t>)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min(s, k)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1580" y="4401899"/>
            <a:ext cx="658064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由于</a:t>
            </a:r>
            <a:r>
              <a:rPr lang="en-US" altLang="zh-CN" b="1" dirty="0" err="1" smtClean="0">
                <a:solidFill>
                  <a:srgbClr val="000099"/>
                </a:solidFill>
                <a:ea typeface="黑体" pitchFamily="49" charset="-122"/>
              </a:rPr>
              <a:t>multipop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(</a:t>
            </a:r>
            <a:r>
              <a:rPr lang="en-US" altLang="zh-CN" b="1" dirty="0" err="1" smtClean="0">
                <a:solidFill>
                  <a:srgbClr val="000099"/>
                </a:solidFill>
                <a:ea typeface="黑体" pitchFamily="49" charset="-122"/>
              </a:rPr>
              <a:t>s,n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)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的代价最坏为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，因此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个操作最坏为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O(n</a:t>
            </a:r>
            <a:r>
              <a:rPr lang="en-US" altLang="zh-CN" b="1" baseline="30000" dirty="0" smtClean="0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)?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120172" y="4238643"/>
            <a:ext cx="564511" cy="755294"/>
            <a:chOff x="6244090" y="4289461"/>
            <a:chExt cx="564511" cy="755294"/>
          </a:xfrm>
        </p:grpSpPr>
        <p:cxnSp>
          <p:nvCxnSpPr>
            <p:cNvPr id="5" name="直接连接符 4"/>
            <p:cNvCxnSpPr/>
            <p:nvPr/>
          </p:nvCxnSpPr>
          <p:spPr bwMode="auto">
            <a:xfrm flipH="1">
              <a:off x="6268541" y="4289461"/>
              <a:ext cx="540060" cy="755294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 bwMode="auto">
            <a:xfrm>
              <a:off x="6244090" y="4293095"/>
              <a:ext cx="560158" cy="719289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794792" y="5161359"/>
            <a:ext cx="7913961" cy="923330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一个元素要么入栈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，要么出栈，</a:t>
            </a:r>
            <a:endParaRPr lang="en-US" altLang="zh-CN" b="1" dirty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一个空栈中，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个</a:t>
            </a:r>
            <a:r>
              <a:rPr lang="en-US" altLang="zh-CN" b="1" dirty="0">
                <a:solidFill>
                  <a:srgbClr val="000099"/>
                </a:solidFill>
                <a:ea typeface="黑体" pitchFamily="49" charset="-122"/>
              </a:rPr>
              <a:t>PUSH, POP, MULTIPOP</a:t>
            </a:r>
            <a:r>
              <a:rPr lang="zh-CN" altLang="en-US" b="1" dirty="0">
                <a:solidFill>
                  <a:srgbClr val="000099"/>
                </a:solidFill>
                <a:ea typeface="黑体" pitchFamily="49" charset="-122"/>
              </a:rPr>
              <a:t>组成的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操作最多与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PUSH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次数相当</a:t>
            </a:r>
            <a:endParaRPr lang="en-US" altLang="zh-CN" b="1" dirty="0" smtClean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即最多对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个元素操作，因此为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O(n)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808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聚合分析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二进制计数器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位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初始值为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0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，每次加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1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，累加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次，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5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14729" y="2546902"/>
            <a:ext cx="8262632" cy="3564396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n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A[7]  A[6]  A[5]  A[4]  A[3]  A[2]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A[1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]  A[0]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</a:t>
            </a:r>
            <a:r>
              <a:rPr lang="zh-CN" altLang="en-US" sz="2400" b="1" dirty="0" smtClean="0">
                <a:solidFill>
                  <a:srgbClr val="0000A8"/>
                </a:solidFill>
                <a:latin typeface="Calisto MT" pitchFamily="18" charset="0"/>
              </a:rPr>
              <a:t>总代价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0     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0        0       0       0        0        0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0               0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buFontTx/>
              <a:buAutoNum type="arabicPlain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0        0        0       0       0        0        0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1               1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2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0               3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3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0        0        0       0       0        0        1        1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4     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4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0        0        0       0       0        1        0        0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7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5       0     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0        0       0       0        1        0        1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 8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6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10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7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11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5548" y="312299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88124" y="3483038"/>
            <a:ext cx="1235514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5548" y="384307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4203118"/>
            <a:ext cx="1990389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18373" y="456315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8124" y="4923166"/>
            <a:ext cx="1241480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8373" y="5287559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75956" y="5643246"/>
            <a:ext cx="2753648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38469" y="1187529"/>
            <a:ext cx="2929007" cy="646331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最坏情况代价为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k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，</a:t>
            </a:r>
            <a:endParaRPr lang="en-US" altLang="zh-CN" b="1" dirty="0" smtClean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次累加代价是否为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O(</a:t>
            </a:r>
            <a:r>
              <a:rPr lang="en-US" altLang="zh-CN" b="1" dirty="0" err="1" smtClean="0">
                <a:solidFill>
                  <a:srgbClr val="000099"/>
                </a:solidFill>
                <a:ea typeface="黑体" pitchFamily="49" charset="-122"/>
              </a:rPr>
              <a:t>kn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)?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272300" y="1187529"/>
            <a:ext cx="564511" cy="755294"/>
            <a:chOff x="6244090" y="4289461"/>
            <a:chExt cx="564511" cy="755294"/>
          </a:xfrm>
        </p:grpSpPr>
        <p:cxnSp>
          <p:nvCxnSpPr>
            <p:cNvPr id="23" name="直接连接符 22"/>
            <p:cNvCxnSpPr/>
            <p:nvPr/>
          </p:nvCxnSpPr>
          <p:spPr bwMode="auto">
            <a:xfrm flipH="1">
              <a:off x="6268541" y="4289461"/>
              <a:ext cx="540060" cy="755294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 bwMode="auto">
            <a:xfrm>
              <a:off x="6244090" y="4293095"/>
              <a:ext cx="560158" cy="719289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591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聚合分析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二进制计数器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位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初始值为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0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，每次加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1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，累加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次，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6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14729" y="2546902"/>
            <a:ext cx="8262632" cy="3564396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n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A[7]  A[6]  A[5]  A[4]  A[3]  A[2]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A[1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]  A[0]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</a:t>
            </a:r>
            <a:r>
              <a:rPr lang="zh-CN" altLang="en-US" sz="2400" b="1" dirty="0" smtClean="0">
                <a:solidFill>
                  <a:srgbClr val="0000A8"/>
                </a:solidFill>
                <a:latin typeface="Calisto MT" pitchFamily="18" charset="0"/>
              </a:rPr>
              <a:t>总代价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0     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0        0       0       0        0        0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0               0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buFontTx/>
              <a:buAutoNum type="arabicPlain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0        0        0       0       0        0        0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1               1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2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0               3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3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0        0        0       0       0        0        1        1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4     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4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0        0        0       0       0        1        0        0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7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5       0     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0        0       0       0        1        0        1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 8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6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10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7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11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5548" y="312299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88124" y="3483038"/>
            <a:ext cx="1235514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5548" y="384307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4203118"/>
            <a:ext cx="1990389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18373" y="456315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8124" y="4923166"/>
            <a:ext cx="1241480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8373" y="5287559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75956" y="5643246"/>
            <a:ext cx="2753648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1150" y="525519"/>
            <a:ext cx="2081019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0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位翻转，有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次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61150" y="791416"/>
            <a:ext cx="235833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1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位翻转，有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n/2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次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61150" y="1043444"/>
            <a:ext cx="244329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第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位翻转，有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n/2</a:t>
            </a:r>
            <a:r>
              <a:rPr lang="en-US" altLang="zh-CN" b="1" baseline="30000" dirty="0" smtClean="0">
                <a:solidFill>
                  <a:srgbClr val="000099"/>
                </a:solidFill>
                <a:ea typeface="黑体" pitchFamily="49" charset="-122"/>
              </a:rPr>
              <a:t>2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次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152366" y="1412776"/>
                <a:ext cx="2452082" cy="952505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ea typeface="黑体" pitchFamily="49" charset="-122"/>
                  </a:rPr>
                  <a:t>总共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zh-CN" alt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49" charset="-122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49" charset="-122"/>
                          </a:rPr>
                          <m:t>𝒊</m:t>
                        </m:r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49" charset="-122"/>
                          </a:rPr>
                          <m:t>=</m:t>
                        </m:r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49" charset="-122"/>
                          </a:rPr>
                          <m:t>𝟎</m:t>
                        </m:r>
                      </m:sub>
                      <m:sup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49" charset="-122"/>
                          </a:rPr>
                          <m:t>𝒌</m:t>
                        </m:r>
                      </m:sup>
                      <m:e>
                        <m:f>
                          <m:fPr>
                            <m:ctrlP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49" charset="-122"/>
                              </a:rPr>
                            </m:ctrlPr>
                          </m:fPr>
                          <m:num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49" charset="-122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49" charset="-122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sz="2400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49" charset="-122"/>
                                  </a:rPr>
                                  <m:t>𝒊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𝒏</m:t>
                    </m:r>
                  </m:oMath>
                </a14:m>
                <a:endParaRPr lang="en-US" altLang="zh-CN" sz="2400" b="1" dirty="0" smtClean="0">
                  <a:solidFill>
                    <a:srgbClr val="FF0000"/>
                  </a:solidFill>
                  <a:ea typeface="黑体" pitchFamily="49" charset="-12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ea typeface="黑体" pitchFamily="49" charset="-122"/>
                  </a:rPr>
                  <a:t>因此为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ea typeface="黑体" pitchFamily="49" charset="-122"/>
                  </a:rPr>
                  <a:t>O(n)</a:t>
                </a:r>
                <a:endParaRPr lang="zh-CN" altLang="en-US" sz="2400" b="1" dirty="0" smtClean="0">
                  <a:solidFill>
                    <a:srgbClr val="FF0000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366" y="1412776"/>
                <a:ext cx="2452082" cy="952505"/>
              </a:xfrm>
              <a:prstGeom prst="rect">
                <a:avLst/>
              </a:prstGeom>
              <a:blipFill rotWithShape="1">
                <a:blip r:embed="rId2"/>
                <a:stretch>
                  <a:fillRect l="-3731" t="-3205" b="-14744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652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核算方法</a:t>
            </a:r>
            <a:endParaRPr lang="zh-CN" altLang="en-US" dirty="0" smtClean="0"/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栈的三种操作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对一个空栈，执行由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个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PUSH, POP, MULTIPOP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组成的操作，代价是多少？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733847"/>
              </p:ext>
            </p:extLst>
          </p:nvPr>
        </p:nvGraphicFramePr>
        <p:xfrm>
          <a:off x="3563888" y="1556792"/>
          <a:ext cx="414046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操作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代价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PUSH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POP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1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MULTIPOP(</a:t>
                      </a:r>
                      <a:r>
                        <a:rPr lang="en-US" altLang="zh-CN" b="1" dirty="0" err="1" smtClean="0"/>
                        <a:t>s,k</a:t>
                      </a:r>
                      <a:r>
                        <a:rPr lang="en-US" altLang="zh-CN" b="1" dirty="0" smtClean="0"/>
                        <a:t>)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min(s, k)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4329100"/>
            <a:ext cx="2762295" cy="1754326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一个元素只有入栈后，</a:t>
            </a:r>
            <a:endParaRPr lang="en-US" altLang="zh-CN" b="1" dirty="0" smtClean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才能出栈，将代价全部</a:t>
            </a:r>
            <a:endParaRPr lang="en-US" altLang="zh-CN" b="1" dirty="0" smtClean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放到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PUSH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操作上</a:t>
            </a:r>
            <a:r>
              <a:rPr lang="en-US" altLang="zh-CN" b="1" dirty="0" smtClean="0">
                <a:solidFill>
                  <a:srgbClr val="FF0000"/>
                </a:solidFill>
                <a:ea typeface="黑体" pitchFamily="49" charset="-122"/>
              </a:rPr>
              <a:t>(</a:t>
            </a:r>
            <a:r>
              <a:rPr lang="zh-CN" altLang="en-US" b="1" dirty="0" smtClean="0">
                <a:solidFill>
                  <a:srgbClr val="FF0000"/>
                </a:solidFill>
                <a:ea typeface="黑体" pitchFamily="49" charset="-122"/>
              </a:rPr>
              <a:t>预支付</a:t>
            </a:r>
            <a:endParaRPr lang="en-US" altLang="zh-CN" b="1" dirty="0" smtClean="0">
              <a:solidFill>
                <a:srgbClr val="FF0000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  <a:ea typeface="黑体" pitchFamily="49" charset="-122"/>
              </a:rPr>
              <a:t>将来出栈的代价</a:t>
            </a:r>
            <a:r>
              <a:rPr lang="en-US" altLang="zh-CN" b="1" dirty="0" smtClean="0">
                <a:solidFill>
                  <a:srgbClr val="FF0000"/>
                </a:solidFill>
                <a:ea typeface="黑体" pitchFamily="49" charset="-122"/>
              </a:rPr>
              <a:t>)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，</a:t>
            </a:r>
            <a:endParaRPr lang="en-US" altLang="zh-CN" b="1" dirty="0" smtClean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出栈操作代价为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0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，</a:t>
            </a:r>
            <a:endParaRPr lang="en-US" altLang="zh-CN" b="1" dirty="0" smtClean="0">
              <a:solidFill>
                <a:srgbClr val="000099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因此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个操作代价为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O(n)</a:t>
            </a: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984811"/>
              </p:ext>
            </p:extLst>
          </p:nvPr>
        </p:nvGraphicFramePr>
        <p:xfrm>
          <a:off x="3635896" y="4146510"/>
          <a:ext cx="414046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操作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/>
                        <a:t>代价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PUSH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2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POP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MULTIPOP(</a:t>
                      </a:r>
                      <a:r>
                        <a:rPr lang="en-US" altLang="zh-CN" b="1" dirty="0" err="1" smtClean="0"/>
                        <a:t>s,k</a:t>
                      </a:r>
                      <a:r>
                        <a:rPr lang="en-US" altLang="zh-CN" b="1" dirty="0" smtClean="0"/>
                        <a:t>)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/>
                        <a:t>0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47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核算方法</a:t>
            </a:r>
            <a:endParaRPr lang="zh-CN" altLang="en-US" dirty="0" smtClean="0"/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二进制计数器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位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初始值为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0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，每次加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1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，累加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次，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8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14729" y="2546902"/>
            <a:ext cx="8262632" cy="3564396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n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A[7]  A[6]  A[5]  A[4]  A[3]  A[2]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A[1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]  A[0]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</a:t>
            </a:r>
            <a:r>
              <a:rPr lang="zh-CN" altLang="en-US" sz="2400" b="1" dirty="0" smtClean="0">
                <a:solidFill>
                  <a:srgbClr val="0000A8"/>
                </a:solidFill>
                <a:latin typeface="Calisto MT" pitchFamily="18" charset="0"/>
              </a:rPr>
              <a:t>总代价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0     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0        0       0       0        0        0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0               0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buFontTx/>
              <a:buAutoNum type="arabicPlain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0        0        0       0       0        0        0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1               1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2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0               3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3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0        0        0       0       0        0        1        1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4     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lain" startAt="4"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   0        0        0       0       0        1        0        0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7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5       0     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0        0       0       0        1        0        1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   8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6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0        0        0       0       0        1        1        0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  10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7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</a:t>
            </a:r>
            <a:r>
              <a:rPr lang="en-US" altLang="zh-CN" sz="2400" b="1" dirty="0">
                <a:solidFill>
                  <a:srgbClr val="0000A8"/>
                </a:solidFill>
                <a:latin typeface="Calisto MT" pitchFamily="18" charset="0"/>
              </a:rPr>
              <a:t>0        0        0       0       0        1        1        1        </a:t>
            </a:r>
            <a:r>
              <a:rPr lang="en-US" altLang="zh-CN" sz="2400" b="1" dirty="0" smtClean="0">
                <a:solidFill>
                  <a:srgbClr val="0000A8"/>
                </a:solidFill>
                <a:latin typeface="Calisto MT" pitchFamily="18" charset="0"/>
              </a:rPr>
              <a:t>     11</a:t>
            </a:r>
            <a:endParaRPr lang="en-US" altLang="zh-CN" sz="2400" b="1" dirty="0">
              <a:solidFill>
                <a:srgbClr val="0000A8"/>
              </a:solidFill>
              <a:latin typeface="Calisto MT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5548" y="312299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88124" y="3483038"/>
            <a:ext cx="1235514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5548" y="384307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4203118"/>
            <a:ext cx="1990389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18373" y="4563158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8124" y="4923166"/>
            <a:ext cx="1241480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8373" y="5287559"/>
            <a:ext cx="504056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75956" y="5643246"/>
            <a:ext cx="2753648" cy="288000"/>
          </a:xfrm>
          <a:prstGeom prst="rect">
            <a:avLst/>
          </a:prstGeom>
          <a:solidFill>
            <a:srgbClr val="006600">
              <a:alpha val="42000"/>
            </a:srgb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57877" y="944724"/>
            <a:ext cx="3462807" cy="923330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置位代价为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2(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预付将来复位代价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复位代价为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n</a:t>
            </a:r>
            <a:r>
              <a:rPr lang="zh-CN" altLang="en-US" b="1" dirty="0" smtClean="0">
                <a:solidFill>
                  <a:srgbClr val="000099"/>
                </a:solidFill>
                <a:ea typeface="黑体" pitchFamily="49" charset="-122"/>
              </a:rPr>
              <a:t>次累加代价</a:t>
            </a: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O(2n)?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854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势能</a:t>
            </a:r>
            <a:r>
              <a:rPr lang="zh-CN" altLang="en-US" dirty="0"/>
              <a:t>方法</a:t>
            </a:r>
            <a:endParaRPr lang="zh-CN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数据结构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初始状态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𝑫</m:t>
                        </m:r>
                      </m:e>
                      <m:sub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其势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/>
                        <a:ea typeface="黑体" pitchFamily="2" charset="-122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执行第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𝒊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个操作的状态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𝑫</m:t>
                        </m:r>
                      </m:e>
                      <m:sub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，其势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/>
                        <a:ea typeface="黑体" pitchFamily="2" charset="-122"/>
                      </a:rPr>
                      <m:t>𝚽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𝑫</m:t>
                            </m:r>
                          </m:e>
                          <m:sub>
                            <m: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第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/>
                        <a:ea typeface="黑体" pitchFamily="2" charset="-122"/>
                      </a:rPr>
                      <m:t>𝒊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个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操作的摊还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代价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en-US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>
                                <a:latin typeface="Cambria Math"/>
                                <a:ea typeface="黑体" pitchFamily="2" charset="-122"/>
                              </a:rPr>
                              <m:t>𝒄</m:t>
                            </m:r>
                          </m:e>
                        </m:acc>
                      </m:e>
                      <m:sub>
                        <m:r>
                          <a:rPr lang="en-US" altLang="zh-CN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，真实代价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sz="3200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总摊还代价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96852" y="3187452"/>
                <a:ext cx="4284476" cy="461665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zh-CN" altLang="en-US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</m:e>
                          </m:acc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𝒊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𝒄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𝒊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sz="2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𝚽</m:t>
                      </m:r>
                      <m:d>
                        <m:dPr>
                          <m:ctrlP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4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en-US" altLang="zh-CN" sz="2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−</m:t>
                      </m:r>
                      <m:r>
                        <a:rPr lang="zh-CN" altLang="en-US" sz="2400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𝚽</m:t>
                      </m:r>
                      <m:r>
                        <a:rPr lang="en-US" altLang="zh-CN" sz="2400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sSubPr>
                        <m:e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𝑫</m:t>
                          </m:r>
                        </m:e>
                        <m:sub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𝒊</m:t>
                          </m:r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−</m:t>
                          </m:r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400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)</m:t>
                      </m:r>
                    </m:oMath>
                  </m:oMathPara>
                </a14:m>
                <a:endParaRPr lang="zh-CN" altLang="en-US" sz="2400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6852" y="3187452"/>
                <a:ext cx="4284476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2632" b="-19737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619672" y="4257092"/>
                <a:ext cx="5691472" cy="210544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𝒊</m:t>
                          </m:r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=</m:t>
                          </m:r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</m:sub>
                        <m:sup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sz="2400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  <m:r>
                        <a:rPr lang="en-US" altLang="zh-CN" sz="2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𝒊</m:t>
                          </m:r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=</m:t>
                          </m:r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</m:sub>
                        <m:sup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sup>
                        <m:e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+</m:t>
                          </m:r>
                          <m:r>
                            <a:rPr lang="zh-CN" altLang="en-US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𝚽</m:t>
                          </m:r>
                          <m:d>
                            <m:dPr>
                              <m:ctrlP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−</m:t>
                          </m:r>
                          <m:r>
                            <a:rPr lang="zh-CN" altLang="en-US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𝚽</m:t>
                          </m:r>
                          <m:d>
                            <m:dPr>
                              <m:ctrlP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 panose="02040503050406030204" pitchFamily="18" charset="0"/>
                                      <a:ea typeface="黑体" pitchFamily="49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𝒊</m:t>
                                  </m:r>
                                  <m: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−</m:t>
                                  </m:r>
                                  <m:r>
                                    <a:rPr lang="en-US" altLang="zh-CN" sz="2400" b="1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黑体" pitchFamily="49" charset="-122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)</m:t>
                          </m:r>
                        </m:e>
                      </m:nary>
                      <m:r>
                        <a:rPr lang="en-US" altLang="zh-CN" sz="2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𝒊</m:t>
                          </m:r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=</m:t>
                          </m:r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𝟏</m:t>
                          </m:r>
                        </m:sub>
                        <m:sup>
                          <m: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/>
                              <a:ea typeface="黑体" pitchFamily="49" charset="-122"/>
                            </a:rPr>
                            <m:t>𝒏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  <m:r>
                        <a:rPr lang="en-US" altLang="zh-CN" sz="2400" b="1" i="1" smtClean="0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+</m:t>
                      </m:r>
                      <m:r>
                        <a:rPr lang="zh-CN" altLang="en-US" sz="2400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𝚽</m:t>
                      </m:r>
                      <m:d>
                        <m:dPr>
                          <m:ctrlP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𝒏</m:t>
                              </m:r>
                            </m:sub>
                          </m:sSub>
                        </m:e>
                      </m:d>
                      <m:r>
                        <a:rPr lang="en-US" altLang="zh-CN" sz="2400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−</m:t>
                      </m:r>
                      <m:r>
                        <a:rPr lang="zh-CN" altLang="en-US" sz="2400" b="1" i="1">
                          <a:solidFill>
                            <a:srgbClr val="000099"/>
                          </a:solidFill>
                          <a:latin typeface="Cambria Math"/>
                          <a:ea typeface="黑体" pitchFamily="49" charset="-122"/>
                        </a:rPr>
                        <m:t>𝚽</m:t>
                      </m:r>
                      <m:d>
                        <m:dPr>
                          <m:ctrlPr>
                            <a:rPr lang="en-US" altLang="zh-CN" sz="24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黑体" pitchFamily="49" charset="-12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黑体" pitchFamily="49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黑体" pitchFamily="49" charset="-122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2400" b="1" dirty="0">
                  <a:solidFill>
                    <a:srgbClr val="000099"/>
                  </a:solidFill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257092"/>
                <a:ext cx="5691472" cy="21054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390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0066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10046</TotalTime>
  <Words>915</Words>
  <Application>Microsoft Office PowerPoint</Application>
  <PresentationFormat>全屏显示(4:3)</PresentationFormat>
  <Paragraphs>166</Paragraphs>
  <Slides>12</Slides>
  <Notes>4</Notes>
  <HiddenSlides>1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仿宋_GB2312</vt:lpstr>
      <vt:lpstr>黑体</vt:lpstr>
      <vt:lpstr>华文新魏</vt:lpstr>
      <vt:lpstr>隶书</vt:lpstr>
      <vt:lpstr>宋体</vt:lpstr>
      <vt:lpstr>Arial</vt:lpstr>
      <vt:lpstr>Calibri</vt:lpstr>
      <vt:lpstr>Calisto MT</vt:lpstr>
      <vt:lpstr>Cambria Math</vt:lpstr>
      <vt:lpstr>Courier New</vt:lpstr>
      <vt:lpstr>Times New Roman</vt:lpstr>
      <vt:lpstr>Wingdings</vt:lpstr>
      <vt:lpstr>Pixel</vt:lpstr>
      <vt:lpstr>自定义设计方案</vt:lpstr>
      <vt:lpstr>摊还分析</vt:lpstr>
      <vt:lpstr>本章内容</vt:lpstr>
      <vt:lpstr>摊还分析</vt:lpstr>
      <vt:lpstr>聚合分析</vt:lpstr>
      <vt:lpstr>聚合分析</vt:lpstr>
      <vt:lpstr>聚合分析</vt:lpstr>
      <vt:lpstr>核算方法</vt:lpstr>
      <vt:lpstr>核算方法</vt:lpstr>
      <vt:lpstr>势能方法</vt:lpstr>
      <vt:lpstr>势能方法</vt:lpstr>
      <vt:lpstr>势能方法</vt:lpstr>
      <vt:lpstr>势能方法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swim</cp:lastModifiedBy>
  <cp:revision>1280</cp:revision>
  <cp:lastPrinted>1601-01-01T00:00:00Z</cp:lastPrinted>
  <dcterms:created xsi:type="dcterms:W3CDTF">2009-06-26T00:04:30Z</dcterms:created>
  <dcterms:modified xsi:type="dcterms:W3CDTF">2019-04-03T02:36:50Z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