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913" r:id="rId2"/>
  </p:sldMasterIdLst>
  <p:notesMasterIdLst>
    <p:notesMasterId r:id="rId35"/>
  </p:notesMasterIdLst>
  <p:handoutMasterIdLst>
    <p:handoutMasterId r:id="rId36"/>
  </p:handoutMasterIdLst>
  <p:sldIdLst>
    <p:sldId id="286" r:id="rId3"/>
    <p:sldId id="290" r:id="rId4"/>
    <p:sldId id="289" r:id="rId5"/>
    <p:sldId id="304" r:id="rId6"/>
    <p:sldId id="305" r:id="rId7"/>
    <p:sldId id="306" r:id="rId8"/>
    <p:sldId id="307" r:id="rId9"/>
    <p:sldId id="293" r:id="rId10"/>
    <p:sldId id="318" r:id="rId11"/>
    <p:sldId id="319" r:id="rId12"/>
    <p:sldId id="320" r:id="rId13"/>
    <p:sldId id="321" r:id="rId14"/>
    <p:sldId id="317" r:id="rId15"/>
    <p:sldId id="294" r:id="rId16"/>
    <p:sldId id="297" r:id="rId17"/>
    <p:sldId id="295" r:id="rId18"/>
    <p:sldId id="298" r:id="rId19"/>
    <p:sldId id="301" r:id="rId20"/>
    <p:sldId id="299" r:id="rId21"/>
    <p:sldId id="300" r:id="rId22"/>
    <p:sldId id="302" r:id="rId23"/>
    <p:sldId id="303" r:id="rId24"/>
    <p:sldId id="316" r:id="rId25"/>
    <p:sldId id="308" r:id="rId26"/>
    <p:sldId id="309" r:id="rId27"/>
    <p:sldId id="310" r:id="rId28"/>
    <p:sldId id="311" r:id="rId29"/>
    <p:sldId id="312" r:id="rId30"/>
    <p:sldId id="313" r:id="rId31"/>
    <p:sldId id="314" r:id="rId32"/>
    <p:sldId id="315" r:id="rId33"/>
    <p:sldId id="322" r:id="rId34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A8"/>
    <a:srgbClr val="006600"/>
    <a:srgbClr val="660066"/>
    <a:srgbClr val="339933"/>
    <a:srgbClr val="003366"/>
    <a:srgbClr val="CCFF66"/>
    <a:srgbClr val="CCFF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930" autoAdjust="0"/>
  </p:normalViewPr>
  <p:slideViewPr>
    <p:cSldViewPr>
      <p:cViewPr>
        <p:scale>
          <a:sx n="100" d="100"/>
          <a:sy n="100" d="100"/>
        </p:scale>
        <p:origin x="110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420"/>
    </p:cViewPr>
  </p:sorterViewPr>
  <p:notesViewPr>
    <p:cSldViewPr>
      <p:cViewPr varScale="1">
        <p:scale>
          <a:sx n="86" d="100"/>
          <a:sy n="86" d="100"/>
        </p:scale>
        <p:origin x="-3894" y="-90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A5FBEB3-F872-4465-BF53-FAEC0B5CAC79}" type="datetimeFigureOut">
              <a:rPr lang="zh-CN" altLang="en-US"/>
              <a:pPr>
                <a:defRPr/>
              </a:pPr>
              <a:t>2019/9/8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8D3E77A-5DC6-4ED3-8E54-6F48394B33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8261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8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78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8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2D42E70-E4A7-4672-8E57-DD7F5B53496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12555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  <m:t>𝒃</m:t>
                            </m:r>
                          </m:e>
                          <m:sup>
                            <m:r>
                              <a:rPr lang="zh-CN" altLang="en-US" i="1">
                                <a:latin typeface="Cambria Math"/>
                                <a:ea typeface="黑体" pitchFamily="2" charset="-122"/>
                              </a:rPr>
                              <m:t>𝜺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  <m:t>𝑘</m:t>
                            </m:r>
                          </m:sup>
                        </m:sSup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𝒃</m:t>
                            </m:r>
                          </m:e>
                          <m:sup>
                            <m:r>
                              <a:rPr lang="zh-CN" altLang="en-US" i="1" smtClean="0">
                                <a:latin typeface="Cambria Math"/>
                                <a:ea typeface="黑体" pitchFamily="2" charset="-122"/>
                              </a:rPr>
                              <m:t>𝜺</m:t>
                            </m:r>
                          </m:sup>
                        </m:sSup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  <m:t>𝑘</m:t>
                            </m:r>
                            <m:r>
                              <a:rPr lang="zh-CN" altLang="en-US" i="1" smtClean="0">
                                <a:latin typeface="Cambria Math"/>
                                <a:ea typeface="黑体" pitchFamily="2" charset="-122"/>
                              </a:rPr>
                              <m:t>𝜺</m:t>
                            </m:r>
                          </m:sup>
                        </m:sSup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𝒃</m:t>
                            </m:r>
                          </m:e>
                          <m:sup>
                            <m:r>
                              <a:rPr lang="zh-CN" altLang="en-US" i="1" smtClean="0">
                                <a:latin typeface="Cambria Math"/>
                                <a:ea typeface="黑体" pitchFamily="2" charset="-122"/>
                              </a:rPr>
                              <m:t>𝜺</m:t>
                            </m:r>
                          </m:sup>
                        </m:sSup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r>
                              <a:rPr lang="zh-CN" altLang="en-US" i="1">
                                <a:latin typeface="Cambria Math"/>
                                <a:ea typeface="黑体" pitchFamily="2" charset="-122"/>
                              </a:rPr>
                              <m:t>𝜺</m:t>
                            </m:r>
                          </m:sup>
                        </m:sSup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𝒃</m:t>
                            </m:r>
                          </m:e>
                          <m:sup>
                            <m:r>
                              <a:rPr lang="zh-CN" altLang="en-US" i="1" smtClean="0">
                                <a:latin typeface="Cambria Math"/>
                                <a:ea typeface="黑体" pitchFamily="2" charset="-122"/>
                              </a:rPr>
                              <m:t>𝜺</m:t>
                            </m:r>
                          </m:sup>
                        </m:sSup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den>
                    </m:f>
                  </m:oMath>
                </a14:m>
                <a:endParaRPr lang="zh-CN" altLang="en-US" dirty="0"/>
              </a:p>
            </p:txBody>
          </p:sp>
        </mc:Choice>
        <mc:Fallback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:r>
                  <a:rPr lang="en-US" altLang="zh-CN" i="0" smtClean="0">
                    <a:latin typeface="Cambria Math" panose="02040503050406030204" pitchFamily="18" charset="0"/>
                    <a:ea typeface="黑体" pitchFamily="2" charset="-122"/>
                  </a:rPr>
                  <a:t>(</a:t>
                </a:r>
                <a:r>
                  <a:rPr lang="en-US" altLang="zh-CN" b="1" i="0" smtClean="0">
                    <a:latin typeface="Cambria Math" panose="02040503050406030204" pitchFamily="18" charset="0"/>
                    <a:ea typeface="黑体" pitchFamily="2" charset="-122"/>
                  </a:rPr>
                  <a:t>𝒃</a:t>
                </a:r>
                <a:r>
                  <a:rPr lang="en-US" altLang="zh-CN" b="1" i="0">
                    <a:latin typeface="Cambria Math" panose="02040503050406030204" pitchFamily="18" charset="0"/>
                    <a:ea typeface="黑体" pitchFamily="2" charset="-122"/>
                  </a:rPr>
                  <a:t>^</a:t>
                </a:r>
                <a:r>
                  <a:rPr lang="zh-CN" altLang="en-US" i="0">
                    <a:latin typeface="Cambria Math"/>
                    <a:ea typeface="黑体" pitchFamily="2" charset="-122"/>
                  </a:rPr>
                  <a:t>𝜺</a:t>
                </a:r>
                <a:r>
                  <a:rPr lang="en-US" altLang="zh-CN" b="0" i="0" smtClean="0">
                    <a:latin typeface="Cambria Math" panose="02040503050406030204" pitchFamily="18" charset="0"/>
                    <a:ea typeface="黑体" pitchFamily="2" charset="-122"/>
                  </a:rPr>
                  <a:t>𝑘</a:t>
                </a:r>
                <a:r>
                  <a:rPr lang="en-US" altLang="zh-CN" i="0">
                    <a:latin typeface="Cambria Math"/>
                    <a:ea typeface="黑体" pitchFamily="2" charset="-122"/>
                  </a:rPr>
                  <a:t>−𝟏</a:t>
                </a:r>
                <a:r>
                  <a:rPr lang="en-US" altLang="zh-CN" i="0" smtClean="0">
                    <a:latin typeface="Cambria Math" panose="02040503050406030204" pitchFamily="18" charset="0"/>
                    <a:ea typeface="黑体" pitchFamily="2" charset="-122"/>
                  </a:rPr>
                  <a:t>)/(</a:t>
                </a:r>
                <a:r>
                  <a:rPr lang="en-US" altLang="zh-CN" b="1" i="0" smtClean="0">
                    <a:latin typeface="Cambria Math"/>
                    <a:ea typeface="黑体" pitchFamily="2" charset="-122"/>
                  </a:rPr>
                  <a:t>𝒃</a:t>
                </a:r>
                <a:r>
                  <a:rPr lang="en-US" altLang="zh-CN" b="1" i="0" smtClean="0">
                    <a:latin typeface="Cambria Math" panose="02040503050406030204" pitchFamily="18" charset="0"/>
                    <a:ea typeface="黑体" pitchFamily="2" charset="-122"/>
                  </a:rPr>
                  <a:t>^</a:t>
                </a:r>
                <a:r>
                  <a:rPr lang="zh-CN" altLang="en-US" i="0" smtClean="0">
                    <a:latin typeface="Cambria Math"/>
                    <a:ea typeface="黑体" pitchFamily="2" charset="-122"/>
                  </a:rPr>
                  <a:t>𝜺</a:t>
                </a:r>
                <a:r>
                  <a:rPr lang="en-US" altLang="zh-CN" b="1" i="0" smtClean="0">
                    <a:latin typeface="Cambria Math"/>
                    <a:ea typeface="黑体" pitchFamily="2" charset="-122"/>
                  </a:rPr>
                  <a:t>−𝟏</a:t>
                </a:r>
                <a:r>
                  <a:rPr lang="en-US" altLang="zh-CN" b="1" i="0" smtClean="0">
                    <a:latin typeface="Cambria Math" panose="02040503050406030204" pitchFamily="18" charset="0"/>
                    <a:ea typeface="黑体" pitchFamily="2" charset="-122"/>
                  </a:rPr>
                  <a:t>)</a:t>
                </a:r>
                <a:r>
                  <a:rPr lang="en-US" altLang="zh-CN" dirty="0" smtClean="0"/>
                  <a:t>=</a:t>
                </a:r>
                <a:r>
                  <a:rPr lang="en-US" altLang="zh-CN" i="0" smtClean="0">
                    <a:latin typeface="Cambria Math" panose="02040503050406030204" pitchFamily="18" charset="0"/>
                    <a:ea typeface="黑体" pitchFamily="2" charset="-122"/>
                  </a:rPr>
                  <a:t>(</a:t>
                </a:r>
                <a:r>
                  <a:rPr lang="en-US" altLang="zh-CN" b="1" i="0" smtClean="0">
                    <a:latin typeface="Cambria Math" panose="02040503050406030204" pitchFamily="18" charset="0"/>
                    <a:ea typeface="黑体" pitchFamily="2" charset="-122"/>
                  </a:rPr>
                  <a:t>𝒃</a:t>
                </a:r>
                <a:r>
                  <a:rPr lang="en-US" altLang="zh-CN" b="1" i="0">
                    <a:latin typeface="Cambria Math" panose="02040503050406030204" pitchFamily="18" charset="0"/>
                    <a:ea typeface="黑体" pitchFamily="2" charset="-122"/>
                  </a:rPr>
                  <a:t>^</a:t>
                </a:r>
                <a:r>
                  <a:rPr lang="en-US" altLang="zh-CN" b="0" i="0" smtClean="0">
                    <a:latin typeface="Cambria Math" panose="02040503050406030204" pitchFamily="18" charset="0"/>
                    <a:ea typeface="黑体" pitchFamily="2" charset="-122"/>
                  </a:rPr>
                  <a:t>𝑘</a:t>
                </a:r>
                <a:r>
                  <a:rPr lang="zh-CN" altLang="en-US" i="0" smtClean="0">
                    <a:latin typeface="Cambria Math"/>
                    <a:ea typeface="黑体" pitchFamily="2" charset="-122"/>
                  </a:rPr>
                  <a:t>𝜺</a:t>
                </a:r>
                <a:r>
                  <a:rPr lang="en-US" altLang="zh-CN" i="0">
                    <a:latin typeface="Cambria Math"/>
                    <a:ea typeface="黑体" pitchFamily="2" charset="-122"/>
                  </a:rPr>
                  <a:t>−𝟏</a:t>
                </a:r>
                <a:r>
                  <a:rPr lang="en-US" altLang="zh-CN" i="0" smtClean="0">
                    <a:latin typeface="Cambria Math" panose="02040503050406030204" pitchFamily="18" charset="0"/>
                    <a:ea typeface="黑体" pitchFamily="2" charset="-122"/>
                  </a:rPr>
                  <a:t>)/(</a:t>
                </a:r>
                <a:r>
                  <a:rPr lang="en-US" altLang="zh-CN" b="1" i="0" smtClean="0">
                    <a:latin typeface="Cambria Math"/>
                    <a:ea typeface="黑体" pitchFamily="2" charset="-122"/>
                  </a:rPr>
                  <a:t>𝒃</a:t>
                </a:r>
                <a:r>
                  <a:rPr lang="en-US" altLang="zh-CN" b="1" i="0" smtClean="0">
                    <a:latin typeface="Cambria Math" panose="02040503050406030204" pitchFamily="18" charset="0"/>
                    <a:ea typeface="黑体" pitchFamily="2" charset="-122"/>
                  </a:rPr>
                  <a:t>^</a:t>
                </a:r>
                <a:r>
                  <a:rPr lang="zh-CN" altLang="en-US" i="0" smtClean="0">
                    <a:latin typeface="Cambria Math"/>
                    <a:ea typeface="黑体" pitchFamily="2" charset="-122"/>
                  </a:rPr>
                  <a:t>𝜺</a:t>
                </a:r>
                <a:r>
                  <a:rPr lang="en-US" altLang="zh-CN" b="1" i="0" smtClean="0">
                    <a:latin typeface="Cambria Math"/>
                    <a:ea typeface="黑体" pitchFamily="2" charset="-122"/>
                  </a:rPr>
                  <a:t>−𝟏</a:t>
                </a:r>
                <a:r>
                  <a:rPr lang="en-US" altLang="zh-CN" b="1" i="0" smtClean="0">
                    <a:latin typeface="Cambria Math" panose="02040503050406030204" pitchFamily="18" charset="0"/>
                    <a:ea typeface="黑体" pitchFamily="2" charset="-122"/>
                  </a:rPr>
                  <a:t>)</a:t>
                </a:r>
                <a:r>
                  <a:rPr lang="en-US" altLang="zh-CN" dirty="0" smtClean="0"/>
                  <a:t>=</a:t>
                </a:r>
                <a:r>
                  <a:rPr lang="en-US" altLang="zh-CN" i="0" smtClean="0">
                    <a:latin typeface="Cambria Math" panose="02040503050406030204" pitchFamily="18" charset="0"/>
                    <a:ea typeface="黑体" pitchFamily="2" charset="-122"/>
                  </a:rPr>
                  <a:t>(</a:t>
                </a:r>
                <a:r>
                  <a:rPr lang="en-US" altLang="zh-CN" b="1" i="0" smtClean="0">
                    <a:latin typeface="Cambria Math"/>
                    <a:ea typeface="黑体" pitchFamily="2" charset="-122"/>
                  </a:rPr>
                  <a:t>𝒏</a:t>
                </a:r>
                <a:r>
                  <a:rPr lang="en-US" altLang="zh-CN" b="1" i="0">
                    <a:latin typeface="Cambria Math" panose="02040503050406030204" pitchFamily="18" charset="0"/>
                    <a:ea typeface="黑体" pitchFamily="2" charset="-122"/>
                  </a:rPr>
                  <a:t>^</a:t>
                </a:r>
                <a:r>
                  <a:rPr lang="zh-CN" altLang="en-US" i="0">
                    <a:latin typeface="Cambria Math"/>
                    <a:ea typeface="黑体" pitchFamily="2" charset="-122"/>
                  </a:rPr>
                  <a:t>𝜺</a:t>
                </a:r>
                <a:r>
                  <a:rPr lang="en-US" altLang="zh-CN" i="0">
                    <a:latin typeface="Cambria Math"/>
                    <a:ea typeface="黑体" pitchFamily="2" charset="-122"/>
                  </a:rPr>
                  <a:t>−𝟏</a:t>
                </a:r>
                <a:r>
                  <a:rPr lang="en-US" altLang="zh-CN" i="0" smtClean="0">
                    <a:latin typeface="Cambria Math" panose="02040503050406030204" pitchFamily="18" charset="0"/>
                    <a:ea typeface="黑体" pitchFamily="2" charset="-122"/>
                  </a:rPr>
                  <a:t>)/(</a:t>
                </a:r>
                <a:r>
                  <a:rPr lang="en-US" altLang="zh-CN" b="1" i="0" smtClean="0">
                    <a:latin typeface="Cambria Math"/>
                    <a:ea typeface="黑体" pitchFamily="2" charset="-122"/>
                  </a:rPr>
                  <a:t>𝒃</a:t>
                </a:r>
                <a:r>
                  <a:rPr lang="en-US" altLang="zh-CN" b="1" i="0" smtClean="0">
                    <a:latin typeface="Cambria Math" panose="02040503050406030204" pitchFamily="18" charset="0"/>
                    <a:ea typeface="黑体" pitchFamily="2" charset="-122"/>
                  </a:rPr>
                  <a:t>^</a:t>
                </a:r>
                <a:r>
                  <a:rPr lang="zh-CN" altLang="en-US" i="0" smtClean="0">
                    <a:latin typeface="Cambria Math"/>
                    <a:ea typeface="黑体" pitchFamily="2" charset="-122"/>
                  </a:rPr>
                  <a:t>𝜺</a:t>
                </a:r>
                <a:r>
                  <a:rPr lang="en-US" altLang="zh-CN" b="1" i="0" smtClean="0">
                    <a:latin typeface="Cambria Math"/>
                    <a:ea typeface="黑体" pitchFamily="2" charset="-122"/>
                  </a:rPr>
                  <a:t>−𝟏</a:t>
                </a:r>
                <a:r>
                  <a:rPr lang="en-US" altLang="zh-CN" b="1" i="0" smtClean="0">
                    <a:latin typeface="Cambria Math" panose="02040503050406030204" pitchFamily="18" charset="0"/>
                    <a:ea typeface="黑体" pitchFamily="2" charset="-122"/>
                  </a:rPr>
                  <a:t>)</a:t>
                </a:r>
                <a:endParaRPr lang="zh-CN" alt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D42E70-E4A7-4672-8E57-DD7F5B534968}" type="slidenum">
              <a:rPr lang="zh-CN" altLang="en-US" smtClean="0"/>
              <a:pPr>
                <a:defRPr/>
              </a:pPr>
              <a:t>29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21970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grpSp>
          <p:nvGrpSpPr>
            <p:cNvPr id="7" name="Group 22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7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39953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60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noProof="0" dirty="0" smtClean="0"/>
              <a:t>单击此处编辑母版标题样式</a:t>
            </a:r>
          </a:p>
        </p:txBody>
      </p:sp>
      <p:sp>
        <p:nvSpPr>
          <p:cNvPr id="39954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18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987675" y="6308725"/>
            <a:ext cx="2133600" cy="457200"/>
          </a:xfr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C7DB3F33-7A4A-48CA-8009-886DA18114D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92085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E29F4-032A-4095-8C9C-D9D064904733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465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7800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7800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25079-7EF5-4B05-B424-37DEA320CA4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48012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36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57200" y="1484313"/>
            <a:ext cx="8229600" cy="475297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98072-5304-415D-81B1-C380FDA349F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77272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8FB18-EFDE-4BDF-9628-D063ED4CC42F}" type="datetimeFigureOut">
              <a:rPr lang="zh-CN" altLang="en-US"/>
              <a:pPr>
                <a:defRPr/>
              </a:pPr>
              <a:t>2019/9/8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9F8A0-A941-40DC-8B22-004A6A8A93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02711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6D7E1-C563-4827-87A8-C22328C9208C}" type="datetimeFigureOut">
              <a:rPr lang="zh-CN" altLang="en-US"/>
              <a:pPr>
                <a:defRPr/>
              </a:pPr>
              <a:t>2019/9/8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498FA-F88D-42D4-9088-8991B0BA55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5644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DDBBA-C5EA-4D66-8C48-41B67C88A516}" type="datetimeFigureOut">
              <a:rPr lang="zh-CN" altLang="en-US"/>
              <a:pPr>
                <a:defRPr/>
              </a:pPr>
              <a:t>2019/9/8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9C982-1EE6-4ED8-8589-3E49ADD18C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889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26C4A-7919-47EA-BD4E-8242CBF2991F}" type="datetimeFigureOut">
              <a:rPr lang="zh-CN" altLang="en-US"/>
              <a:pPr>
                <a:defRPr/>
              </a:pPr>
              <a:t>2019/9/8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EA2BD-B10D-4B6B-9142-4D7456749A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1620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FE991-76FA-4606-B2AC-EF09FD10F6ED}" type="datetimeFigureOut">
              <a:rPr lang="zh-CN" altLang="en-US"/>
              <a:pPr>
                <a:defRPr/>
              </a:pPr>
              <a:t>2019/9/8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BC089-C854-4115-B222-19552549F3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588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5BC4-A4C3-478D-BC19-FE10BB4A832B}" type="datetimeFigureOut">
              <a:rPr lang="zh-CN" altLang="en-US"/>
              <a:pPr>
                <a:defRPr/>
              </a:pPr>
              <a:t>2019/9/8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5CBBD-C841-4745-BED0-9B8F342CCA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4558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55C4A-F088-4675-869B-3F3C7CD65001}" type="datetimeFigureOut">
              <a:rPr lang="zh-CN" altLang="en-US"/>
              <a:pPr>
                <a:defRPr/>
              </a:pPr>
              <a:t>2019/9/8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B2FBC-9E4D-4A94-A630-DB68AE406E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7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 baseline="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 sz="2600" baseline="0">
                <a:solidFill>
                  <a:srgbClr val="0000A8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 sz="2300" baseline="0">
                <a:solidFill>
                  <a:schemeClr val="bg2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 baseline="0">
                <a:solidFill>
                  <a:srgbClr val="C00000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 baseline="0">
                <a:latin typeface="Arial" pitchFamily="34" charset="0"/>
                <a:ea typeface="黑体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8C025-5291-4BF6-8336-4D295967B217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69987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A4013-3C01-4BB9-95F5-E81A52C7D7B9}" type="datetimeFigureOut">
              <a:rPr lang="zh-CN" altLang="en-US"/>
              <a:pPr>
                <a:defRPr/>
              </a:pPr>
              <a:t>2019/9/8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8353F-701B-4D89-951B-9153C78459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8921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CC454-EE57-4CA7-A6F4-9CDAEA5C8A29}" type="datetimeFigureOut">
              <a:rPr lang="zh-CN" altLang="en-US"/>
              <a:pPr>
                <a:defRPr/>
              </a:pPr>
              <a:t>2019/9/8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00509-98D2-403D-BBFC-B03E57704A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80737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74DDF-E8D3-4A92-BF21-E3E4F0D28DE8}" type="datetimeFigureOut">
              <a:rPr lang="zh-CN" altLang="en-US"/>
              <a:pPr>
                <a:defRPr/>
              </a:pPr>
              <a:t>2019/9/8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5704F-9C57-44B5-A206-AB51B57494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69059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827FB-482B-4194-9D8F-094A636226C6}" type="datetimeFigureOut">
              <a:rPr lang="zh-CN" altLang="en-US"/>
              <a:pPr>
                <a:defRPr/>
              </a:pPr>
              <a:t>2019/9/8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B37A8-D8E2-4420-8178-1E1DEC7948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123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D8210-A3E2-4BA8-BF56-A5B04824A0F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67013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FC218-DF8D-482D-A0CD-7036A2B55C1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93791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378C2-12C7-43A4-A274-F32A77050A99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9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6767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A9AAC-A818-41FD-854B-C7CF8DE1B5D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75204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0840E-E03E-4ACF-A2DB-C8E7EF60FAF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9860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B8691-6ADF-4765-87EA-99FA584E456C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82787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C2D30-7D72-4539-9495-B8425C5317F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18912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96075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defRPr>
            </a:lvl1pPr>
          </a:lstStyle>
          <a:p>
            <a:pPr>
              <a:defRPr/>
            </a:pPr>
            <a:fld id="{552501D8-1120-4857-B6D2-439E33DC39C4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grpSp>
        <p:nvGrpSpPr>
          <p:cNvPr id="1028" name="Group 35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892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2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  <p:sldLayoutId id="214748432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660066"/>
        </a:buClr>
        <a:buSzPct val="55000"/>
        <a:buFont typeface="Wingdings" pitchFamily="2" charset="2"/>
        <a:buChar char="n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006600"/>
        </a:buClr>
        <a:buSzPct val="55000"/>
        <a:buFont typeface="Wingdings" pitchFamily="2" charset="2"/>
        <a:buChar char="r"/>
        <a:defRPr sz="2800" b="1">
          <a:solidFill>
            <a:schemeClr val="bg2"/>
          </a:solidFill>
          <a:latin typeface="Times New Roman" pitchFamily="18" charset="0"/>
          <a:ea typeface="+mn-ea"/>
        </a:defRPr>
      </a:lvl2pPr>
      <a:lvl3pPr marL="11430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FF0000"/>
        </a:buClr>
        <a:buSzPct val="65000"/>
        <a:buFont typeface="Wingdings" pitchFamily="2" charset="2"/>
        <a:buChar char="Ø"/>
        <a:defRPr sz="2800" b="1">
          <a:solidFill>
            <a:schemeClr val="bg2"/>
          </a:solidFill>
          <a:latin typeface="Times New Roman" pitchFamily="18" charset="0"/>
          <a:ea typeface="+mn-ea"/>
        </a:defRPr>
      </a:lvl3pPr>
      <a:lvl4pPr marL="16002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2845D86-6579-4E6A-9853-C20BA31EE762}" type="datetimeFigureOut">
              <a:rPr lang="zh-CN" altLang="en-US"/>
              <a:pPr>
                <a:defRPr/>
              </a:pPr>
              <a:t>2019/9/8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83BA8A8-D0D6-40A7-BEB0-D202ECC3DA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32025" y="4545013"/>
            <a:ext cx="6759575" cy="1474787"/>
          </a:xfrm>
        </p:spPr>
        <p:txBody>
          <a:bodyPr/>
          <a:lstStyle/>
          <a:p>
            <a:pPr algn="r" eaLnBrk="1" hangingPunct="1"/>
            <a:r>
              <a:rPr lang="zh-CN" altLang="en-US" sz="3600" smtClean="0">
                <a:latin typeface="仿宋_GB2312" pitchFamily="49" charset="-122"/>
              </a:rPr>
              <a:t>东南大学计算机学院 方效林</a:t>
            </a:r>
            <a:endParaRPr lang="en-US" altLang="zh-CN" sz="3600" smtClean="0">
              <a:latin typeface="仿宋_GB2312" pitchFamily="49" charset="-122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92388" y="1808163"/>
            <a:ext cx="6343650" cy="22098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5400" dirty="0" smtClean="0">
                <a:latin typeface="+mj-ea"/>
              </a:rPr>
              <a:t>第一章 算法分析的数学基础</a:t>
            </a:r>
            <a:endParaRPr lang="en-US" altLang="zh-CN" sz="5400" dirty="0" smtClean="0">
              <a:latin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和的估计与界限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 smtClean="0"/>
                  <a:t>直接求和的界限</a:t>
                </a:r>
                <a:endParaRPr lang="en-US" altLang="zh-CN" i="1" dirty="0" smtClean="0">
                  <a:latin typeface="Cambria Math"/>
                </a:endParaRPr>
              </a:p>
              <a:p>
                <a:pPr lvl="1"/>
                <a:r>
                  <a:rPr lang="zh-CN" altLang="en-US" dirty="0" smtClean="0"/>
                  <a:t>对于所有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𝒌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zh-CN" altLang="en-US" dirty="0" smtClean="0"/>
                  <a:t>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𝒌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𝒌</m:t>
                            </m:r>
                          </m:sub>
                        </m:sSub>
                      </m:den>
                    </m:f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𝒓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𝟏</m:t>
                    </m:r>
                  </m:oMath>
                </a14:m>
                <a:r>
                  <a:rPr lang="zh-CN" altLang="en-US" dirty="0" smtClean="0"/>
                  <a:t>，求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p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𝒌</m:t>
                            </m:r>
                          </m:sub>
                        </m:sSub>
                      </m:e>
                    </m:nary>
                  </m:oMath>
                </a14:m>
                <a:r>
                  <a:rPr lang="zh-CN" altLang="en-US" dirty="0" smtClean="0"/>
                  <a:t>上界</a:t>
                </a:r>
                <a:endParaRPr lang="en-US" altLang="zh-CN" dirty="0" smtClean="0"/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den>
                    </m:f>
                    <m:r>
                      <a:rPr lang="en-US" altLang="zh-CN" i="1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𝒓</m:t>
                    </m:r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Cambria Math"/>
                      </a:rPr>
                      <m:t>≤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Cambria Math"/>
                      </a:rPr>
                      <m:t>𝒓</m:t>
                    </m:r>
                  </m:oMath>
                </a14:m>
                <a:endParaRPr lang="en-US" altLang="zh-CN" dirty="0" smtClean="0"/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den>
                    </m:f>
                    <m:r>
                      <a:rPr lang="en-US" altLang="zh-CN" i="1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𝒓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Cambria Math"/>
                      </a:rPr>
                      <m:t>≤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Cambria Math"/>
                      </a:rPr>
                      <m:t>𝒓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≤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𝒓</m:t>
                        </m:r>
                      </m:e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en-US" altLang="zh-CN" dirty="0" smtClean="0"/>
              </a:p>
              <a:p>
                <a:pPr lvl="2"/>
                <a:r>
                  <a:rPr lang="en-US" altLang="zh-CN" dirty="0" smtClean="0"/>
                  <a:t>…</a:t>
                </a:r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𝒌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𝒌</m:t>
                            </m:r>
                          </m:sub>
                        </m:sSub>
                      </m:den>
                    </m:f>
                    <m:r>
                      <a:rPr lang="en-US" altLang="zh-CN" i="1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𝒓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𝒌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+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Cambria Math"/>
                      </a:rPr>
                      <m:t>≤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𝒌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Cambria Math"/>
                      </a:rPr>
                      <m:t>𝒓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≤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𝒓</m:t>
                        </m:r>
                      </m:e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𝒌</m:t>
                        </m:r>
                      </m:sup>
                    </m:sSup>
                  </m:oMath>
                </a14:m>
                <a:endParaRPr lang="en-US" altLang="zh-CN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p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𝒌</m:t>
                            </m:r>
                          </m:sub>
                        </m:sSub>
                      </m:e>
                    </m:nary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≤</m:t>
                    </m:r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p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𝒌</m:t>
                            </m:r>
                          </m:sup>
                        </m:sSup>
                      </m:e>
                    </m:nary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p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𝒌</m:t>
                            </m:r>
                          </m:sup>
                        </m:sSup>
                      </m:e>
                    </m:nary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≤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𝒓</m:t>
                        </m:r>
                      </m:den>
                    </m:f>
                  </m:oMath>
                </a14:m>
                <a:endParaRPr lang="en-US" altLang="zh-CN" dirty="0"/>
              </a:p>
              <a:p>
                <a:pPr lvl="1"/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48C025-5291-4BF6-8336-4D295967B217}" type="slidenum">
              <a:rPr lang="en-US" altLang="zh-CN" smtClean="0"/>
              <a:pPr>
                <a:defRPr/>
              </a:pPr>
              <a:t>10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9794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和的估计与界限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 smtClean="0"/>
                  <a:t>直接求和的界限</a:t>
                </a:r>
                <a:endParaRPr lang="en-US" altLang="zh-CN" i="1" dirty="0" smtClean="0">
                  <a:latin typeface="Cambria Math"/>
                </a:endParaRPr>
              </a:p>
              <a:p>
                <a:pPr lvl="1"/>
                <a:r>
                  <a:rPr lang="zh-CN" altLang="en-US" dirty="0" smtClean="0"/>
                  <a:t>对于所有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𝒌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zh-CN" altLang="en-US" dirty="0" smtClean="0"/>
                  <a:t>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𝒌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𝒌</m:t>
                            </m:r>
                          </m:sub>
                        </m:sSub>
                      </m:den>
                    </m:f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𝒓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𝟏</m:t>
                    </m:r>
                  </m:oMath>
                </a14:m>
                <a:r>
                  <a:rPr lang="zh-CN" altLang="en-US" dirty="0" smtClean="0"/>
                  <a:t>，求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p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𝒌</m:t>
                            </m:r>
                          </m:sub>
                        </m:sSub>
                      </m:e>
                    </m:nary>
                  </m:oMath>
                </a14:m>
                <a:r>
                  <a:rPr lang="zh-CN" altLang="en-US" dirty="0" smtClean="0"/>
                  <a:t>上界</a:t>
                </a:r>
                <a:endParaRPr lang="en-US" altLang="zh-CN" dirty="0" smtClean="0"/>
              </a:p>
              <a:p>
                <a:pPr lvl="1"/>
                <a:r>
                  <a:rPr lang="zh-CN" altLang="en-US" dirty="0"/>
                  <a:t>求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𝒌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/</m:t>
                        </m:r>
                        <m:sSup>
                          <m:sSup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𝟑</m:t>
                            </m:r>
                          </m:e>
                          <m:sup>
                            <m:r>
                              <a:rPr lang="en-US" altLang="zh-CN" b="1" i="1" smtClean="0">
                                <a:latin typeface="Cambria Math"/>
                              </a:rPr>
                              <m:t>𝒌</m:t>
                            </m:r>
                          </m:sup>
                        </m:sSup>
                      </m:e>
                    </m:nary>
                  </m:oMath>
                </a14:m>
                <a:r>
                  <a:rPr lang="zh-CN" altLang="en-US" dirty="0" smtClean="0"/>
                  <a:t>上界</a:t>
                </a:r>
                <a:endParaRPr lang="en-US" altLang="zh-CN" dirty="0" smtClean="0"/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smtClean="0">
                                <a:latin typeface="Cambria Math"/>
                              </a:rPr>
                              <m:t>𝒌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𝟑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</a:rPr>
                                  <m:t>𝒌</m:t>
                                </m:r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𝟏</m:t>
                                </m:r>
                              </m:sup>
                            </m:sSup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</a:rPr>
                              <m:t>𝒌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𝟑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</a:rPr>
                                  <m:t>𝒌</m:t>
                                </m:r>
                              </m:sup>
                            </m:sSup>
                          </m:den>
                        </m:f>
                      </m:den>
                    </m:f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𝟑</m:t>
                        </m:r>
                      </m:den>
                    </m:f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+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b="1" i="1" smtClean="0">
                            <a:latin typeface="Cambria Math"/>
                          </a:rPr>
                          <m:t>𝒌</m:t>
                        </m:r>
                      </m:den>
                    </m:f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≤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endParaRPr lang="en-US" altLang="zh-CN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/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𝟑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𝒌</m:t>
                            </m:r>
                          </m:sup>
                        </m:sSup>
                      </m:e>
                    </m:nary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≤</m:t>
                    </m:r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/>
                                <a:ea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  <a:ea typeface="Cambria Math"/>
                              </a:rPr>
                              <m:t>𝟏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/>
                                <a:ea typeface="Cambria Math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b="1" i="1" smtClean="0">
                                <a:latin typeface="Cambria Math"/>
                                <a:ea typeface="Cambria Math"/>
                              </a:rPr>
                              <m:t>𝒌</m:t>
                            </m:r>
                          </m:sup>
                        </m:sSup>
                      </m:e>
                    </m:nary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i="1">
                                <a:latin typeface="Cambria Math"/>
                              </a:rPr>
                              <m:t>𝟑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𝟐</m:t>
                                    </m:r>
                                  </m:num>
                                  <m:den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𝟑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b="1" i="1" smtClean="0">
                                <a:latin typeface="Cambria Math"/>
                              </a:rPr>
                              <m:t>𝒌</m:t>
                            </m:r>
                          </m:sup>
                        </m:sSup>
                      </m:e>
                    </m:nary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⋅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smtClean="0">
                                <a:latin typeface="Cambria Math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i="1">
                                <a:latin typeface="Cambria Math"/>
                              </a:rPr>
                              <m:t>𝟑</m:t>
                            </m:r>
                          </m:den>
                        </m:f>
                      </m:den>
                    </m:f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</a:rPr>
                      <m:t>𝟏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48C025-5291-4BF6-8336-4D295967B217}" type="slidenum">
              <a:rPr lang="en-US" altLang="zh-CN" smtClean="0"/>
              <a:pPr>
                <a:defRPr/>
              </a:pPr>
              <a:t>11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0339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和的估计与界限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 smtClean="0"/>
                  <a:t>直接求和的界限</a:t>
                </a:r>
                <a:endParaRPr lang="en-US" altLang="zh-CN" i="1" dirty="0" smtClean="0">
                  <a:latin typeface="Cambria Math"/>
                </a:endParaRPr>
              </a:p>
              <a:p>
                <a:pPr lvl="1"/>
                <a:r>
                  <a:rPr lang="zh-CN" altLang="en-US" dirty="0" smtClean="0"/>
                  <a:t>对于所有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𝒌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zh-CN" altLang="en-US" dirty="0" smtClean="0"/>
                  <a:t>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𝒌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𝒌</m:t>
                            </m:r>
                          </m:sub>
                        </m:sSub>
                      </m:den>
                    </m:f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𝒓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𝟏</m:t>
                    </m:r>
                  </m:oMath>
                </a14:m>
                <a:r>
                  <a:rPr lang="zh-CN" altLang="en-US" dirty="0" smtClean="0"/>
                  <a:t>，求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p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𝒌</m:t>
                            </m:r>
                          </m:sub>
                        </m:sSub>
                      </m:e>
                    </m:nary>
                  </m:oMath>
                </a14:m>
                <a:r>
                  <a:rPr lang="zh-CN" altLang="en-US" dirty="0" smtClean="0"/>
                  <a:t>上界</a:t>
                </a:r>
                <a:endParaRPr lang="en-US" altLang="zh-CN" dirty="0" smtClean="0"/>
              </a:p>
              <a:p>
                <a:pPr lvl="1"/>
                <a:r>
                  <a:rPr lang="zh-CN" altLang="en-US" dirty="0"/>
                  <a:t>求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𝟎</m:t>
                        </m:r>
                      </m:sub>
                      <m:sup>
                        <m:r>
                          <a:rPr lang="en-US" altLang="zh-CN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zh-CN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b="1" i="1" smtClean="0">
                            <a:latin typeface="Cambria Math"/>
                          </a:rPr>
                          <m:t>/</m:t>
                        </m:r>
                        <m:sSup>
                          <m:sSup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𝟐</m:t>
                            </m:r>
                          </m:e>
                          <m:sup>
                            <m:r>
                              <a:rPr lang="en-US" altLang="zh-CN" b="1" i="1" smtClean="0">
                                <a:latin typeface="Cambria Math"/>
                              </a:rPr>
                              <m:t>𝒌</m:t>
                            </m:r>
                          </m:sup>
                        </m:sSup>
                      </m:e>
                    </m:nary>
                  </m:oMath>
                </a14:m>
                <a:r>
                  <a:rPr lang="zh-CN" altLang="en-US" dirty="0" smtClean="0"/>
                  <a:t>上界</a:t>
                </a:r>
                <a:endParaRPr lang="en-US" altLang="zh-CN" dirty="0" smtClean="0"/>
              </a:p>
              <a:p>
                <a:pPr lvl="2"/>
                <a:r>
                  <a:rPr lang="zh-CN" altLang="en-US" b="1" dirty="0" smtClean="0"/>
                  <a:t>当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𝒌</m:t>
                    </m:r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𝟑</m:t>
                    </m:r>
                  </m:oMath>
                </a14:m>
                <a:r>
                  <a:rPr lang="zh-CN" altLang="en-US" b="1" dirty="0" smtClean="0"/>
                  <a:t>时，有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n-US" altLang="zh-CN" i="1">
                                    <a:latin typeface="Cambria Math"/>
                                  </a:rPr>
                                  <m:t>𝒌</m:t>
                                </m:r>
                                <m:r>
                                  <a:rPr lang="en-US" altLang="zh-CN" i="1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altLang="zh-CN" i="1">
                                    <a:latin typeface="Cambria Math"/>
                                  </a:rPr>
                                  <m:t>𝟏</m:t>
                                </m:r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𝟐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</a:rPr>
                                  <m:t>𝒌</m:t>
                                </m:r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𝟏</m:t>
                                </m:r>
                              </m:sup>
                            </m:sSup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𝒌</m:t>
                                </m:r>
                              </m:e>
                              <m:sup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𝟐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</a:rPr>
                                  <m:t>𝒌</m:t>
                                </m:r>
                              </m:sup>
                            </m:sSup>
                          </m:den>
                        </m:f>
                      </m:den>
                    </m:f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den>
                    </m:f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(</m:t>
                            </m:r>
                            <m:r>
                              <a:rPr lang="en-US" altLang="zh-CN" i="1">
                                <a:latin typeface="Cambria Math"/>
                              </a:rPr>
                              <m:t>𝒌</m:t>
                            </m:r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i="1">
                                <a:latin typeface="Cambria Math"/>
                              </a:rPr>
                              <m:t>𝟏</m:t>
                            </m:r>
                            <m:r>
                              <a:rPr lang="en-US" altLang="zh-CN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≤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latin typeface="Cambria Math"/>
                          </a:rPr>
                          <m:t>𝟖</m:t>
                        </m:r>
                      </m:num>
                      <m:den>
                        <m:r>
                          <a:rPr lang="en-US" altLang="zh-CN" b="1" i="1" smtClean="0">
                            <a:latin typeface="Cambria Math"/>
                          </a:rPr>
                          <m:t>𝟗</m:t>
                        </m:r>
                      </m:den>
                    </m:f>
                  </m:oMath>
                </a14:m>
                <a:endParaRPr lang="en-US" altLang="zh-CN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i="1">
                            <a:latin typeface="Cambria Math"/>
                          </a:rPr>
                          <m:t>/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𝟐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𝒌</m:t>
                            </m:r>
                          </m:sup>
                        </m:sSup>
                      </m:e>
                    </m:nary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≤</m:t>
                    </m:r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𝟎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𝒌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𝟐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</a:rPr>
                                  <m:t>𝒌</m:t>
                                </m:r>
                              </m:sup>
                            </m:sSup>
                          </m:den>
                        </m:f>
                      </m:e>
                    </m:nary>
                    <m:r>
                      <a:rPr lang="en-US" altLang="zh-CN" b="1" i="1" smtClean="0">
                        <a:latin typeface="Cambria Math"/>
                      </a:rPr>
                      <m:t>+</m:t>
                    </m:r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𝟑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𝒌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𝟐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</a:rPr>
                                  <m:t>𝒌</m:t>
                                </m:r>
                              </m:sup>
                            </m:sSup>
                          </m:den>
                        </m:f>
                      </m:e>
                    </m:nary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≤</m:t>
                    </m:r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𝒌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𝟐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</a:rPr>
                                  <m:t>𝒌</m:t>
                                </m:r>
                              </m:sup>
                            </m:sSup>
                          </m:den>
                        </m:f>
                      </m:e>
                    </m:nary>
                    <m:r>
                      <a:rPr lang="en-US" altLang="zh-CN" i="1">
                        <a:latin typeface="Cambria Math"/>
                      </a:rPr>
                      <m:t>+</m:t>
                    </m:r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𝟑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smtClean="0">
                                <a:latin typeface="Cambria Math"/>
                              </a:rPr>
                              <m:t>𝟗</m:t>
                            </m:r>
                          </m:num>
                          <m:den>
                            <m:r>
                              <a:rPr lang="en-US" altLang="zh-CN" b="1" i="1" smtClean="0">
                                <a:latin typeface="Cambria Math"/>
                              </a:rPr>
                              <m:t>𝟖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𝟖</m:t>
                                    </m:r>
                                  </m:num>
                                  <m:den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𝟗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b="1" i="1" smtClean="0">
                                <a:latin typeface="Cambria Math"/>
                              </a:rPr>
                              <m:t>𝒌</m:t>
                            </m:r>
                          </m:sup>
                        </m:sSup>
                      </m:e>
                    </m:nary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altLang="zh-CN" b="1" i="0" smtClean="0">
                        <a:latin typeface="Cambria Math"/>
                        <a:ea typeface="Cambria Math"/>
                      </a:rPr>
                      <m:t>𝐎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𝟏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48C025-5291-4BF6-8336-4D295967B217}" type="slidenum">
              <a:rPr lang="en-US" altLang="zh-CN" smtClean="0"/>
              <a:pPr>
                <a:defRPr/>
              </a:pPr>
              <a:t>12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7829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和的估计与界限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 smtClean="0"/>
                  <a:t>求和转换为求积分</a:t>
                </a:r>
                <a:endParaRPr lang="en-US" altLang="zh-CN" dirty="0" smtClean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i="0" smtClean="0">
                            <a:latin typeface="Cambria Math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</a:rPr>
                          <m:t>o</m:t>
                        </m:r>
                        <m:r>
                          <m:rPr>
                            <m:sty m:val="p"/>
                          </m:rPr>
                          <a:rPr lang="en-US" altLang="zh-CN" i="0" smtClean="0">
                            <a:latin typeface="Cambria Math"/>
                          </a:rPr>
                          <m:t>g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!=</m:t>
                        </m:r>
                        <m:nary>
                          <m:naryPr>
                            <m:chr m:val="∑"/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altLang="zh-CN" b="1" i="1" smtClean="0">
                                <a:latin typeface="Cambria Math"/>
                              </a:rPr>
                              <m:t>𝒊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b="1" i="1" smtClean="0">
                                <a:latin typeface="Cambria Math"/>
                              </a:rPr>
                              <m:t>𝒏</m:t>
                            </m:r>
                          </m:sup>
                          <m:e>
                            <m:func>
                              <m:funcPr>
                                <m:ctrlPr>
                                  <a:rPr lang="en-US" altLang="zh-CN" b="1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altLang="zh-CN" b="0" i="0" smtClean="0">
                                    <a:latin typeface="Cambria Math"/>
                                  </a:rPr>
                                  <m:t>l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b="0">
                                    <a:latin typeface="Cambria Math"/>
                                  </a:rPr>
                                  <m:t>o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b="0" i="0" smtClean="0">
                                    <a:latin typeface="Cambria Math"/>
                                  </a:rPr>
                                  <m:t>g</m:t>
                                </m:r>
                              </m:fName>
                              <m:e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𝒊</m:t>
                                </m:r>
                              </m:e>
                            </m:func>
                          </m:e>
                        </m:nary>
                      </m:e>
                    </m:func>
                  </m:oMath>
                </a14:m>
                <a:endParaRPr lang="en-US" altLang="zh-CN" dirty="0" smtClean="0"/>
              </a:p>
              <a:p>
                <a:pPr lvl="1"/>
                <a:r>
                  <a:rPr lang="zh-CN" altLang="en-US" dirty="0"/>
                  <a:t>曲线</a:t>
                </a:r>
                <a:r>
                  <a:rPr lang="zh-CN" altLang="en-US" dirty="0" smtClean="0"/>
                  <a:t>之下面积</a:t>
                </a:r>
                <a:endParaRPr lang="en-US" altLang="zh-CN" dirty="0"/>
              </a:p>
              <a:p>
                <a:pPr lvl="1"/>
                <a:r>
                  <a:rPr lang="en-US" altLang="zh-CN" dirty="0"/>
                  <a:t>∴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</a:rPr>
                          <m:t>o</m:t>
                        </m:r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</a:rPr>
                          <m:t>g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</a:rPr>
                          <m:t>!</m:t>
                        </m:r>
                      </m:e>
                    </m:func>
                    <m:r>
                      <a:rPr lang="en-US" altLang="zh-CN" b="1" i="1" smtClean="0">
                        <a:latin typeface="Cambria Math"/>
                      </a:rPr>
                      <m:t>&gt;</m:t>
                    </m:r>
                    <m:nary>
                      <m:nary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p>
                      <m:e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b="0">
                                <a:latin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 altLang="zh-CN" b="0" i="1">
                                <a:latin typeface="Cambria Math"/>
                              </a:rPr>
                              <m:t>𝑥</m:t>
                            </m:r>
                          </m:e>
                        </m:func>
                        <m:r>
                          <a:rPr lang="en-US" altLang="zh-CN" i="1">
                            <a:latin typeface="Cambria Math"/>
                          </a:rPr>
                          <m:t>𝒅𝒙</m:t>
                        </m:r>
                      </m:e>
                    </m:nary>
                  </m:oMath>
                </a14:m>
                <a:endParaRPr lang="en-US" altLang="zh-CN" dirty="0" smtClean="0"/>
              </a:p>
              <a:p>
                <a:pPr lvl="1"/>
                <a:r>
                  <a:rPr lang="en-US" altLang="zh-CN" dirty="0"/>
                  <a:t>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</a:rPr>
                          <m:t>o</m:t>
                        </m:r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</a:rPr>
                          <m:t>g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</a:rPr>
                          <m:t>𝒙</m:t>
                        </m:r>
                      </m:e>
                    </m:func>
                    <m:r>
                      <a:rPr lang="en-US" altLang="zh-CN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</a:rPr>
                          <m:t>𝒆</m:t>
                        </m:r>
                      </m:e>
                    </m:func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</a:rPr>
                          <m:t>ln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</a:rPr>
                          <m:t>𝒙</m:t>
                        </m:r>
                      </m:e>
                    </m:func>
                  </m:oMath>
                </a14:m>
                <a:endParaRPr lang="en-US" altLang="zh-CN" dirty="0" smtClean="0"/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p>
                      <m:e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>
                                <a:latin typeface="Cambria Math"/>
                              </a:rPr>
                              <m:t>ln</m:t>
                            </m:r>
                          </m:fName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𝒙</m:t>
                            </m:r>
                          </m:e>
                        </m:func>
                        <m:r>
                          <a:rPr lang="en-US" altLang="zh-CN" i="1">
                            <a:latin typeface="Cambria Math"/>
                          </a:rPr>
                          <m:t>𝒅𝒙</m:t>
                        </m:r>
                      </m:e>
                    </m:nary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en-US" altLang="zh-CN" i="1">
                        <a:latin typeface="Cambria Math"/>
                      </a:rPr>
                      <m:t>𝒏</m:t>
                    </m:r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</a:rPr>
                          <m:t>ln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</m:func>
                    <m:r>
                      <a:rPr lang="en-US" altLang="zh-CN" i="1">
                        <a:latin typeface="Cambria Math"/>
                      </a:rPr>
                      <m:t>−</m:t>
                    </m:r>
                    <m:r>
                      <a:rPr lang="en-US" altLang="zh-CN" i="1">
                        <a:latin typeface="Cambria Math"/>
                      </a:rPr>
                      <m:t>𝒏</m:t>
                    </m:r>
                    <m:r>
                      <a:rPr lang="en-US" altLang="zh-CN" i="1">
                        <a:latin typeface="Cambria Math"/>
                      </a:rPr>
                      <m:t>+</m:t>
                    </m:r>
                    <m:r>
                      <a:rPr lang="en-US" altLang="zh-CN" i="1">
                        <a:latin typeface="Cambria Math"/>
                      </a:rPr>
                      <m:t>𝟏</m:t>
                    </m:r>
                  </m:oMath>
                </a14:m>
                <a:endParaRPr lang="en-US" altLang="zh-CN" dirty="0"/>
              </a:p>
              <a:p>
                <a:pPr lvl="1"/>
                <a:r>
                  <a:rPr lang="en-US" altLang="zh-CN" dirty="0" smtClean="0"/>
                  <a:t>∴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</a:rPr>
                          <m:t>o</m:t>
                        </m:r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</a:rPr>
                          <m:t>g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</a:rPr>
                          <m:t>!</m:t>
                        </m:r>
                      </m:e>
                    </m:func>
                    <m:r>
                      <a:rPr lang="en-US" altLang="zh-CN" b="1" i="1" smtClean="0">
                        <a:latin typeface="Cambria Math"/>
                      </a:rPr>
                      <m:t>&gt;(</m:t>
                    </m:r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</a:rPr>
                          <m:t>ln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e>
                    </m:func>
                    <m:r>
                      <a:rPr lang="en-US" altLang="zh-CN" i="1">
                        <a:latin typeface="Cambria Math"/>
                      </a:rPr>
                      <m:t>−</m:t>
                    </m:r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i="1">
                        <a:latin typeface="Cambria Math"/>
                      </a:rPr>
                      <m:t>+</m:t>
                    </m:r>
                    <m:r>
                      <a:rPr lang="en-US" altLang="zh-CN" i="1">
                        <a:latin typeface="Cambria Math"/>
                      </a:rPr>
                      <m:t>𝟏</m:t>
                    </m:r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</a:rPr>
                          <m:t>𝒆</m:t>
                        </m:r>
                      </m:e>
                    </m:func>
                  </m:oMath>
                </a14:m>
                <a:endParaRPr lang="en-US" altLang="zh-CN" dirty="0" smtClean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</a:rPr>
                          <m:t>!</m:t>
                        </m:r>
                      </m:e>
                    </m:func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zh-CN" altLang="en-US" i="1" dirty="0" smtClean="0">
                        <a:latin typeface="Cambria Math"/>
                      </a:rPr>
                      <m:t>𝛀</m:t>
                    </m:r>
                    <m:r>
                      <a:rPr lang="en-US" altLang="zh-CN" i="1">
                        <a:latin typeface="Cambria Math"/>
                      </a:rPr>
                      <m:t>(</m:t>
                    </m:r>
                    <m:r>
                      <a:rPr lang="en-US" altLang="zh-CN" i="1">
                        <a:latin typeface="Cambria Math"/>
                      </a:rPr>
                      <m:t>𝒏</m:t>
                    </m:r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</m:func>
                    <m:r>
                      <a:rPr lang="en-US" altLang="zh-CN" i="1">
                        <a:latin typeface="Cambria Math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pPr lvl="1"/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48C025-5291-4BF6-8336-4D295967B217}" type="slidenum">
              <a:rPr lang="en-US" altLang="zh-CN" smtClean="0"/>
              <a:pPr>
                <a:defRPr/>
              </a:pPr>
              <a:t>13</a:t>
            </a:fld>
            <a:endParaRPr lang="en-US" altLang="zh-CN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705" y="1229944"/>
            <a:ext cx="4067376" cy="31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12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和的估计与界限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 smtClean="0"/>
                  <a:t>求和转换为求积分</a:t>
                </a:r>
                <a:endParaRPr lang="en-US" altLang="zh-CN" dirty="0" smtClean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i="0" smtClean="0">
                            <a:latin typeface="Cambria Math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</a:rPr>
                          <m:t>o</m:t>
                        </m:r>
                        <m:r>
                          <m:rPr>
                            <m:sty m:val="p"/>
                          </m:rPr>
                          <a:rPr lang="en-US" altLang="zh-CN" i="0" smtClean="0">
                            <a:latin typeface="Cambria Math"/>
                          </a:rPr>
                          <m:t>g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!</m:t>
                        </m:r>
                      </m:e>
                    </m:func>
                    <m:r>
                      <a:rPr lang="en-US" altLang="zh-CN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p>
                      <m:e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b="0">
                                <a:latin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e>
                        </m:func>
                      </m:e>
                    </m:nary>
                  </m:oMath>
                </a14:m>
                <a:endParaRPr lang="en-US" altLang="zh-CN" dirty="0" smtClean="0"/>
              </a:p>
              <a:p>
                <a:pPr lvl="1"/>
                <a:r>
                  <a:rPr lang="zh-CN" altLang="en-US" dirty="0"/>
                  <a:t>曲线之下面积</a:t>
                </a:r>
                <a:endParaRPr lang="en-US" altLang="zh-CN" dirty="0" smtClean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</a:rPr>
                          <m:t>o</m:t>
                        </m:r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</a:rPr>
                          <m:t>g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</a:rPr>
                          <m:t>!</m:t>
                        </m:r>
                      </m:e>
                    </m:func>
                    <m:r>
                      <a:rPr lang="en-US" altLang="zh-CN" b="1" i="1" smtClean="0">
                        <a:latin typeface="Cambria Math"/>
                      </a:rPr>
                      <m:t>&lt;</m:t>
                    </m:r>
                    <m:nary>
                      <m:nary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+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sup>
                      <m:e>
                        <m:func>
                          <m:func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b="0" i="0" smtClean="0">
                                <a:latin typeface="Cambria Math"/>
                              </a:rPr>
                              <m:t>l</m:t>
                            </m:r>
                            <m:r>
                              <m:rPr>
                                <m:sty m:val="p"/>
                              </m:rPr>
                              <a:rPr lang="en-US" altLang="zh-CN" b="0">
                                <a:latin typeface="Cambria Math"/>
                              </a:rPr>
                              <m:t>o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 smtClean="0">
                                <a:latin typeface="Cambria Math"/>
                              </a:rPr>
                              <m:t>g</m:t>
                            </m:r>
                          </m:fName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𝑥</m:t>
                            </m:r>
                          </m:e>
                        </m:func>
                        <m:r>
                          <a:rPr lang="en-US" altLang="zh-CN" b="1" i="1" smtClean="0">
                            <a:latin typeface="Cambria Math"/>
                          </a:rPr>
                          <m:t>𝒅𝒙</m:t>
                        </m:r>
                      </m:e>
                    </m:nary>
                  </m:oMath>
                </a14:m>
                <a:endParaRPr lang="en-US" altLang="zh-CN" b="1" dirty="0" smtClean="0"/>
              </a:p>
              <a:p>
                <a:pPr lvl="1"/>
                <a:r>
                  <a:rPr lang="en-US" altLang="zh-CN" dirty="0"/>
                  <a:t>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</a:rPr>
                          <m:t>o</m:t>
                        </m:r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</a:rPr>
                          <m:t>g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</a:rPr>
                          <m:t>𝒙</m:t>
                        </m:r>
                      </m:e>
                    </m:func>
                    <m:r>
                      <a:rPr lang="en-US" altLang="zh-CN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</a:rPr>
                          <m:t>𝒆</m:t>
                        </m:r>
                      </m:e>
                    </m:func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</a:rPr>
                          <m:t>ln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</a:rPr>
                          <m:t>𝒙</m:t>
                        </m:r>
                      </m:e>
                    </m:func>
                  </m:oMath>
                </a14:m>
                <a:endParaRPr lang="en-US" altLang="zh-CN" dirty="0" smtClean="0"/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p>
                      <m:e>
                        <m:func>
                          <m:func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i="0" smtClean="0">
                                <a:latin typeface="Cambria Math"/>
                              </a:rPr>
                              <m:t>ln</m:t>
                            </m:r>
                          </m:fName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𝒙</m:t>
                            </m:r>
                          </m:e>
                        </m:func>
                        <m:r>
                          <a:rPr lang="en-US" altLang="zh-CN" i="1">
                            <a:latin typeface="Cambria Math"/>
                          </a:rPr>
                          <m:t>𝒅𝒙</m:t>
                        </m:r>
                      </m:e>
                    </m:nary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</a:rPr>
                          <m:t>ln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e>
                    </m:func>
                    <m:r>
                      <a:rPr lang="en-US" altLang="zh-CN" b="1" i="1" smtClean="0">
                        <a:latin typeface="Cambria Math"/>
                      </a:rPr>
                      <m:t>−</m:t>
                    </m:r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</a:rPr>
                      <m:t>+</m:t>
                    </m:r>
                    <m:r>
                      <a:rPr lang="en-US" altLang="zh-CN" b="1" i="1" smtClean="0">
                        <a:latin typeface="Cambria Math"/>
                      </a:rPr>
                      <m:t>𝟏</m:t>
                    </m:r>
                  </m:oMath>
                </a14:m>
                <a:endParaRPr lang="en-US" altLang="zh-CN" dirty="0" smtClean="0"/>
              </a:p>
              <a:p>
                <a:pPr lvl="1"/>
                <a:r>
                  <a:rPr lang="en-US" altLang="zh-CN" dirty="0" smtClean="0"/>
                  <a:t>∴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</a:rPr>
                          <m:t>o</m:t>
                        </m:r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</a:rPr>
                          <m:t>g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</a:rPr>
                          <m:t>!</m:t>
                        </m:r>
                      </m:e>
                    </m:func>
                    <m:r>
                      <a:rPr lang="en-US" altLang="zh-CN" b="1" i="1" smtClean="0">
                        <a:latin typeface="Cambria Math"/>
                      </a:rPr>
                      <m:t>&lt;[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+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e>
                    </m:d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𝒏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</m:func>
                    <m:r>
                      <a:rPr lang="en-US" altLang="zh-CN" b="1" i="1" smtClean="0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+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+</m:t>
                    </m:r>
                    <m:r>
                      <a:rPr lang="en-US" altLang="zh-CN" b="1" i="1" smtClean="0">
                        <a:latin typeface="Cambria Math"/>
                      </a:rPr>
                      <m:t>𝟏</m:t>
                    </m:r>
                    <m:r>
                      <a:rPr lang="en-US" altLang="zh-CN" b="1" i="1" smtClean="0">
                        <a:latin typeface="Cambria Math"/>
                      </a:rPr>
                      <m:t>]</m:t>
                    </m:r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𝒆</m:t>
                        </m:r>
                      </m:e>
                    </m:func>
                  </m:oMath>
                </a14:m>
                <a:endParaRPr lang="en-US" altLang="zh-CN" dirty="0" smtClean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i="0" smtClean="0">
                            <a:latin typeface="Cambria Math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</a:rPr>
                          <m:t>o</m:t>
                        </m:r>
                        <m:r>
                          <m:rPr>
                            <m:sty m:val="p"/>
                          </m:rPr>
                          <a:rPr lang="en-US" altLang="zh-CN" i="0" smtClean="0">
                            <a:latin typeface="Cambria Math"/>
                          </a:rPr>
                          <m:t>g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!</m:t>
                        </m:r>
                      </m:e>
                    </m:func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zh-CN" altLang="en-US" b="1" i="1" smtClean="0">
                        <a:latin typeface="Cambria Math"/>
                      </a:rPr>
                      <m:t>𝚶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</a:rPr>
                          <m:t>o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</a:rPr>
                          <m:t>g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e>
                    </m:func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dirty="0" smtClean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48C025-5291-4BF6-8336-4D295967B217}" type="slidenum">
              <a:rPr lang="en-US" altLang="zh-CN" smtClean="0"/>
              <a:pPr>
                <a:defRPr/>
              </a:pPr>
              <a:t>14</a:t>
            </a:fld>
            <a:endParaRPr lang="en-US" altLang="zh-CN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705" y="1229944"/>
            <a:ext cx="4067377" cy="313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753066" y="5841268"/>
                <a:ext cx="3219856" cy="523220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altLang="zh-CN" sz="2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2800" b="0" i="0" smtClean="0">
                              <a:solidFill>
                                <a:srgbClr val="C00000"/>
                              </a:solidFill>
                              <a:latin typeface="Cambria Math"/>
                              <a:ea typeface="黑体" pitchFamily="49" charset="-122"/>
                            </a:rPr>
                            <m:t>log</m:t>
                          </m:r>
                        </m:fName>
                        <m:e>
                          <m:r>
                            <a:rPr lang="en-US" altLang="zh-CN" sz="2800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  <m:r>
                            <a:rPr lang="en-US" altLang="zh-CN" sz="2800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黑体" pitchFamily="49" charset="-122"/>
                            </a:rPr>
                            <m:t>!</m:t>
                          </m:r>
                        </m:e>
                      </m:func>
                      <m:r>
                        <a:rPr lang="en-US" altLang="zh-CN" sz="2800" b="1" i="1" smtClean="0">
                          <a:solidFill>
                            <a:srgbClr val="C00000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zh-CN" altLang="en-US" sz="2800" b="1" i="1" smtClean="0">
                          <a:solidFill>
                            <a:srgbClr val="C00000"/>
                          </a:solidFill>
                          <a:latin typeface="Cambria Math"/>
                          <a:ea typeface="黑体" pitchFamily="49" charset="-122"/>
                        </a:rPr>
                        <m:t>𝚯</m:t>
                      </m:r>
                      <m:r>
                        <a:rPr lang="en-US" altLang="zh-CN" sz="2800" b="1" i="1" smtClean="0">
                          <a:solidFill>
                            <a:srgbClr val="C00000"/>
                          </a:solidFill>
                          <a:latin typeface="Cambria Math"/>
                          <a:ea typeface="黑体" pitchFamily="49" charset="-122"/>
                        </a:rPr>
                        <m:t>(</m:t>
                      </m:r>
                      <m:r>
                        <a:rPr lang="en-US" altLang="zh-CN" sz="2800" b="1" i="1" smtClean="0">
                          <a:solidFill>
                            <a:srgbClr val="C00000"/>
                          </a:solidFill>
                          <a:latin typeface="Cambria Math"/>
                          <a:ea typeface="黑体" pitchFamily="49" charset="-122"/>
                        </a:rPr>
                        <m:t>𝒏</m:t>
                      </m:r>
                      <m:func>
                        <m:funcPr>
                          <m:ctrlPr>
                            <a:rPr lang="en-US" altLang="zh-CN" sz="2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2800" b="0" i="0" smtClean="0">
                              <a:solidFill>
                                <a:srgbClr val="C00000"/>
                              </a:solidFill>
                              <a:latin typeface="Cambria Math"/>
                              <a:ea typeface="黑体" pitchFamily="49" charset="-122"/>
                            </a:rPr>
                            <m:t>log</m:t>
                          </m:r>
                        </m:fName>
                        <m:e>
                          <m:r>
                            <a:rPr lang="en-US" altLang="zh-CN" sz="2800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func>
                      <m:r>
                        <a:rPr lang="en-US" altLang="zh-CN" sz="2800" b="1" i="1" smtClean="0">
                          <a:solidFill>
                            <a:srgbClr val="C00000"/>
                          </a:solidFill>
                          <a:latin typeface="Cambria Math"/>
                          <a:ea typeface="黑体" pitchFamily="49" charset="-122"/>
                        </a:rPr>
                        <m:t>)</m:t>
                      </m:r>
                    </m:oMath>
                  </m:oMathPara>
                </a14:m>
                <a:endParaRPr lang="zh-CN" altLang="en-US" sz="2800" b="1" dirty="0" smtClean="0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3066" y="5841268"/>
                <a:ext cx="3219856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548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和的估计与界限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 smtClean="0"/>
                  <a:t>求和转换为求积分</a:t>
                </a:r>
                <a:endParaRPr lang="en-US" altLang="zh-CN" dirty="0" smtClean="0"/>
              </a:p>
              <a:p>
                <a:pPr lvl="1"/>
                <a:r>
                  <a:rPr lang="zh-CN" altLang="en-US" dirty="0" smtClean="0"/>
                  <a:t>当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𝒇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</a:rPr>
                      <m:t>𝒙</m:t>
                    </m:r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zh-CN" altLang="en-US" dirty="0" smtClean="0"/>
                  <a:t>单调递增时，有</a:t>
                </a:r>
                <a:endParaRPr lang="en-US" altLang="zh-CN" dirty="0" smtClean="0"/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b="1" i="1" smtClean="0">
                            <a:latin typeface="Cambria Math"/>
                          </a:rPr>
                          <m:t>𝒎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sup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𝒇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(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𝒙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)</m:t>
                        </m:r>
                      </m:e>
                    </m:nary>
                    <m:r>
                      <a:rPr lang="en-US" altLang="zh-CN" b="1" i="1" smtClean="0">
                        <a:latin typeface="Cambria Math"/>
                      </a:rPr>
                      <m:t>𝒅𝒙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≤</m:t>
                    </m:r>
                    <m:nary>
                      <m:naryPr>
                        <m:chr m:val="∑"/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𝒎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𝒏</m:t>
                        </m:r>
                      </m:sup>
                      <m:e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𝒇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𝒙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</m:nary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≤</m:t>
                    </m:r>
                    <m:nary>
                      <m:naryPr>
                        <m:limLoc m:val="undOvr"/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𝒎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</m:sup>
                      <m:e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𝒇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𝒙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</m:nary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𝒅𝒙</m:t>
                    </m:r>
                  </m:oMath>
                </a14:m>
                <a:endParaRPr lang="en-US" altLang="zh-CN" i="1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48C025-5291-4BF6-8336-4D295967B217}" type="slidenum">
              <a:rPr lang="en-US" altLang="zh-CN" smtClean="0"/>
              <a:pPr>
                <a:defRPr/>
              </a:pPr>
              <a:t>15</a:t>
            </a:fld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111" y="3553026"/>
            <a:ext cx="4067377" cy="3132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16" y="3537012"/>
            <a:ext cx="4067376" cy="31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82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和的估计与界限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 smtClean="0"/>
                  <a:t>求和转换为求积分</a:t>
                </a:r>
                <a:endParaRPr lang="en-US" altLang="zh-CN" dirty="0" smtClean="0"/>
              </a:p>
              <a:p>
                <a:pPr lvl="1"/>
                <a:r>
                  <a:rPr lang="zh-CN" altLang="en-US" dirty="0" smtClean="0"/>
                  <a:t>类似地，当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𝒇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</a:rPr>
                      <m:t>𝒙</m:t>
                    </m:r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zh-CN" altLang="en-US" dirty="0" smtClean="0"/>
                  <a:t>单调递减时，有</a:t>
                </a:r>
                <a:endParaRPr lang="en-US" altLang="zh-CN" dirty="0" smtClean="0"/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b="1" i="1" smtClean="0">
                            <a:latin typeface="Cambria Math"/>
                          </a:rPr>
                          <m:t>𝒎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+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sup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𝒇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(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𝒙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)</m:t>
                        </m:r>
                      </m:e>
                    </m:nary>
                    <m:r>
                      <a:rPr lang="en-US" altLang="zh-CN" b="1" i="1" smtClean="0">
                        <a:latin typeface="Cambria Math"/>
                      </a:rPr>
                      <m:t>𝒅𝒙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≤</m:t>
                    </m:r>
                    <m:nary>
                      <m:naryPr>
                        <m:chr m:val="∑"/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𝒎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𝒏</m:t>
                        </m:r>
                      </m:sup>
                      <m:e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𝒇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𝒙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</m:nary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≤</m:t>
                    </m:r>
                    <m:nary>
                      <m:naryPr>
                        <m:limLoc m:val="undOvr"/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𝒎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𝒏</m:t>
                        </m:r>
                      </m:sup>
                      <m:e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𝒇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𝒙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</m:nary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𝒅𝒙</m:t>
                    </m:r>
                  </m:oMath>
                </a14:m>
                <a:endParaRPr lang="en-US" altLang="zh-CN" i="1" dirty="0" smtClean="0">
                  <a:latin typeface="Cambria Math"/>
                </a:endParaRPr>
              </a:p>
              <a:p>
                <a:pPr lvl="1"/>
                <a:r>
                  <a:rPr lang="zh-CN" altLang="en-US" dirty="0" smtClean="0"/>
                  <a:t>例如：</a:t>
                </a:r>
                <a:endParaRPr lang="en-US" altLang="zh-CN" i="1" dirty="0" smtClean="0">
                  <a:latin typeface="Cambria Math"/>
                </a:endParaRPr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p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den>
                        </m:f>
                      </m:e>
                    </m:nary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</a:rPr>
                      <m:t>𝟏</m:t>
                    </m:r>
                    <m:r>
                      <a:rPr lang="en-US" altLang="zh-CN" b="1" i="1" smtClean="0">
                        <a:latin typeface="Cambria Math"/>
                      </a:rPr>
                      <m:t>+</m:t>
                    </m:r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p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den>
                        </m:f>
                      </m:e>
                    </m:nary>
                    <m:r>
                      <a:rPr lang="en-US" altLang="zh-CN" i="1">
                        <a:latin typeface="Cambria Math"/>
                      </a:rPr>
                      <m:t>&lt;</m:t>
                    </m:r>
                    <m:r>
                      <a:rPr lang="en-US" altLang="zh-CN" b="1" i="1" smtClean="0">
                        <a:latin typeface="Cambria Math"/>
                      </a:rPr>
                      <m:t>𝟏</m:t>
                    </m:r>
                    <m:r>
                      <a:rPr lang="en-US" altLang="zh-CN" b="1" i="1" smtClean="0">
                        <a:latin typeface="Cambria Math"/>
                      </a:rPr>
                      <m:t>+</m:t>
                    </m:r>
                    <m:nary>
                      <m:nary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sup>
                      <m:e>
                        <m:f>
                          <m:f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smtClean="0">
                                <a:latin typeface="Cambria Math"/>
                              </a:rPr>
                              <m:t>𝒅𝒙</m:t>
                            </m:r>
                          </m:num>
                          <m:den>
                            <m:r>
                              <a:rPr lang="en-US" altLang="zh-CN" b="1" i="1" smtClean="0">
                                <a:latin typeface="Cambria Math"/>
                              </a:rPr>
                              <m:t>𝒙</m:t>
                            </m:r>
                          </m:den>
                        </m:f>
                      </m:e>
                    </m:nary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i="1" dirty="0">
                        <a:latin typeface="Cambria Math"/>
                      </a:rPr>
                      <m:t>𝟏</m:t>
                    </m:r>
                    <m:r>
                      <a:rPr lang="en-US" altLang="zh-CN" i="1" dirty="0">
                        <a:latin typeface="Cambria Math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b="0" i="1" dirty="0" err="1">
                        <a:latin typeface="Cambria Math"/>
                      </a:rPr>
                      <m:t>ln</m:t>
                    </m:r>
                    <m:r>
                      <a:rPr lang="en-US" altLang="zh-CN" i="1" dirty="0" err="1">
                        <a:latin typeface="Cambria Math"/>
                      </a:rPr>
                      <m:t>⁡</m:t>
                    </m:r>
                    <m:r>
                      <a:rPr lang="en-US" altLang="zh-CN" i="1" dirty="0" err="1">
                        <a:latin typeface="Cambria Math"/>
                      </a:rPr>
                      <m:t>𝒏</m:t>
                    </m:r>
                  </m:oMath>
                </a14:m>
                <a:endParaRPr lang="en-US" altLang="zh-CN" dirty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p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den>
                        </m:f>
                      </m:e>
                    </m:nary>
                    <m:r>
                      <a:rPr lang="en-US" altLang="zh-CN" i="1">
                        <a:latin typeface="Cambria Math"/>
                      </a:rPr>
                      <m:t>&gt;</m:t>
                    </m:r>
                    <m:nary>
                      <m:nary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+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sup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smtClean="0">
                                <a:latin typeface="Cambria Math"/>
                              </a:rPr>
                              <m:t>𝒅𝒙</m:t>
                            </m:r>
                          </m:num>
                          <m:den>
                            <m:r>
                              <a:rPr lang="en-US" altLang="zh-CN" i="1">
                                <a:latin typeface="Cambria Math"/>
                              </a:rPr>
                              <m:t>𝒙</m:t>
                            </m:r>
                          </m:den>
                        </m:f>
                      </m:e>
                    </m:nary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</a:rPr>
                          <m:t>ln</m:t>
                        </m:r>
                      </m:fName>
                      <m:e>
                        <m:r>
                          <a:rPr lang="en-US" altLang="zh-CN" b="0" i="1">
                            <a:latin typeface="Cambria Math"/>
                          </a:rPr>
                          <m:t>(</m:t>
                        </m:r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</a:rPr>
                          <m:t>+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  <m:r>
                          <a:rPr lang="en-US" altLang="zh-CN" i="1">
                            <a:latin typeface="Cambria Math"/>
                          </a:rPr>
                          <m:t>)</m:t>
                        </m:r>
                      </m:e>
                    </m:func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48C025-5291-4BF6-8336-4D295967B217}" type="slidenum">
              <a:rPr lang="en-US" altLang="zh-CN" smtClean="0"/>
              <a:pPr>
                <a:defRPr/>
              </a:pPr>
              <a:t>16</a:t>
            </a:fld>
            <a:endParaRPr lang="en-US" altLang="zh-CN" dirty="0"/>
          </a:p>
        </p:txBody>
      </p:sp>
      <p:pic>
        <p:nvPicPr>
          <p:cNvPr id="1026" name="Picture 2" descr="D:\360云盘\课件_算法设计与分析\imges\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905164"/>
            <a:ext cx="235604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360云盘\课件_算法设计与分析\imges\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093" y="4905164"/>
            <a:ext cx="235603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109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递归方程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例：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 Merge-sort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排序算法的复杂性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方程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eqArrPr>
                          <m:e>
                            <m:r>
                              <a:rPr lang="zh-CN" altLang="en-US" i="1" smtClean="0">
                                <a:latin typeface="Cambria Math"/>
                                <a:ea typeface="黑体" pitchFamily="2" charset="-122"/>
                              </a:rPr>
                              <m:t>𝚯</m:t>
                            </m:r>
                            <m:d>
                              <m:dPr>
                                <m:ctrlPr>
                                  <a:rPr lang="en-US" altLang="zh-CN" b="1" i="1" smtClean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dPr>
                              <m:e>
                                <m:r>
                                  <a:rPr lang="en-US" altLang="zh-CN" b="1" i="1" smtClean="0">
                                    <a:latin typeface="Cambria Math"/>
                                    <a:ea typeface="黑体" pitchFamily="2" charset="-122"/>
                                  </a:rPr>
                                  <m:t>𝟏</m:t>
                                </m:r>
                              </m:e>
                            </m:d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,                                       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=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e>
                          <m:e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𝑻</m:t>
                            </m:r>
                            <m:d>
                              <m:dPr>
                                <m:ctrlPr>
                                  <a:rPr lang="en-US" altLang="zh-CN" b="1" i="1" smtClean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b="1" i="1" smtClean="0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b="1" i="1" smtClean="0">
                                        <a:latin typeface="Cambria Math"/>
                                        <a:ea typeface="黑体" pitchFamily="2" charset="-122"/>
                                      </a:rPr>
                                      <m:t>𝒏</m:t>
                                    </m:r>
                                  </m:num>
                                  <m:den>
                                    <m:r>
                                      <a:rPr lang="en-US" altLang="zh-CN" b="1" i="1" smtClean="0">
                                        <a:latin typeface="Cambria Math"/>
                                        <a:ea typeface="黑体" pitchFamily="2" charset="-122"/>
                                      </a:rPr>
                                      <m:t>𝟐</m:t>
                                    </m:r>
                                  </m:den>
                                </m:f>
                              </m:e>
                            </m:d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+</m:t>
                            </m:r>
                            <m:r>
                              <a:rPr lang="zh-CN" altLang="en-US" b="1" i="1" smtClean="0">
                                <a:latin typeface="Cambria Math"/>
                                <a:ea typeface="黑体" pitchFamily="2" charset="-122"/>
                              </a:rPr>
                              <m:t>𝚯</m:t>
                            </m:r>
                            <m:d>
                              <m:dPr>
                                <m:ctrlPr>
                                  <a:rPr lang="en-US" altLang="zh-CN" b="1" i="1" smtClean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dPr>
                              <m:e>
                                <m:r>
                                  <a:rPr lang="en-US" altLang="zh-CN" b="1" i="1" smtClean="0">
                                    <a:latin typeface="Cambria Math"/>
                                    <a:ea typeface="黑体" pitchFamily="2" charset="-122"/>
                                  </a:rPr>
                                  <m:t>𝒏</m:t>
                                </m:r>
                              </m:e>
                            </m:d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,                     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&gt;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e>
                        </m:eqArr>
                      </m:e>
                    </m:d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zh-CN" altLang="en-US" b="1" i="1" smtClean="0">
                        <a:latin typeface="Cambria Math"/>
                        <a:ea typeface="黑体" pitchFamily="2" charset="-122"/>
                      </a:rPr>
                      <m:t>解：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b="1" i="1" smtClean="0">
                        <a:latin typeface="Cambria Math"/>
                        <a:ea typeface="黑体" pitchFamily="2" charset="-122"/>
                      </a:rPr>
                      <m:t>𝚯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𝒏</m:t>
                    </m:r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  <a:ea typeface="黑体" pitchFamily="2" charset="-122"/>
                          </a:rPr>
                          <m:t>log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func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zh-CN" altLang="en-US" dirty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CF84EC63-10EB-4EE3-BD7E-0F3F2F7FF479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17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774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递归方程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313"/>
                <a:ext cx="8229600" cy="5221287"/>
              </a:xfrm>
            </p:spPr>
            <p:txBody>
              <a:bodyPr/>
              <a:lstStyle/>
              <a:p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递归逐层展开求解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+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𝟑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d>
                          <m:dPr>
                            <m:begChr m:val="⌊"/>
                            <m:endChr m:val="⌋"/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b="1" i="1" smtClean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Pr>
                              <m:num>
                                <m:r>
                                  <a:rPr lang="en-US" altLang="zh-CN" b="1" i="1" smtClean="0">
                                    <a:latin typeface="Cambria Math"/>
                                    <a:ea typeface="黑体" pitchFamily="2" charset="-122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en-US" altLang="zh-CN" b="1" i="1" smtClean="0">
                                    <a:latin typeface="Cambria Math"/>
                                    <a:ea typeface="黑体" pitchFamily="2" charset="-122"/>
                                  </a:rPr>
                                  <m:t>𝟒</m:t>
                                </m:r>
                              </m:den>
                            </m:f>
                          </m:e>
                        </m:d>
                      </m:e>
                    </m:d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      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+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𝟑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(</m:t>
                    </m:r>
                    <m:d>
                      <m:dPr>
                        <m:begChr m:val="⌊"/>
                        <m:endChr m:val="⌋"/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𝟒</m:t>
                            </m:r>
                          </m:den>
                        </m:f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+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𝟑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d>
                          <m:dPr>
                            <m:begChr m:val="⌊"/>
                            <m:endChr m:val="⌋"/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Pr>
                              <m:num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en-US" altLang="zh-CN" b="1" i="1" smtClean="0">
                                    <a:latin typeface="Cambria Math"/>
                                    <a:ea typeface="黑体" pitchFamily="2" charset="-122"/>
                                  </a:rPr>
                                  <m:t>𝟏𝟔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en-US" altLang="zh-CN" dirty="0">
                    <a:latin typeface="Arial" charset="0"/>
                    <a:ea typeface="黑体" pitchFamily="2" charset="-122"/>
                  </a:rPr>
                  <a:t> 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𝒏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+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𝟑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(</m:t>
                    </m:r>
                    <m:d>
                      <m:dPr>
                        <m:begChr m:val="⌊"/>
                        <m:endChr m:val="⌋"/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𝟒</m:t>
                            </m:r>
                          </m:den>
                        </m:f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+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𝟑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d>
                          <m:dPr>
                            <m:begChr m:val="⌊"/>
                            <m:endChr m:val="⌋"/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Pr>
                              <m:num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𝟏𝟔</m:t>
                                </m:r>
                              </m:den>
                            </m:f>
                          </m:e>
                        </m:d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+</m:t>
                        </m:r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𝑻</m:t>
                        </m:r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d>
                          <m:dPr>
                            <m:begChr m:val="⌊"/>
                            <m:endChr m:val="⌋"/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Pr>
                              <m:num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en-US" altLang="zh-CN" b="1" i="1" smtClean="0">
                                    <a:latin typeface="Cambria Math"/>
                                    <a:ea typeface="黑体" pitchFamily="2" charset="-122"/>
                                  </a:rPr>
                                  <m:t>𝟔𝟒</m:t>
                                </m:r>
                              </m:den>
                            </m:f>
                          </m:e>
                        </m:d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      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𝒏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+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𝟑</m:t>
                    </m:r>
                    <m:d>
                      <m:dPr>
                        <m:begChr m:val="⌊"/>
                        <m:endChr m:val="⌋"/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𝟒</m:t>
                            </m:r>
                          </m:den>
                        </m:f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+</m:t>
                    </m:r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e>
                      <m:sup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p>
                    </m:sSup>
                    <m:d>
                      <m:dPr>
                        <m:begChr m:val="⌊"/>
                        <m:endChr m:val="⌋"/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𝟒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+</m:t>
                    </m:r>
                    <m:sSup>
                      <m:sSup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e>
                      <m:sup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sup>
                    </m:sSup>
                    <m:d>
                      <m:dPr>
                        <m:begChr m:val="⌊"/>
                        <m:endChr m:val="⌋"/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𝟒</m:t>
                                </m:r>
                              </m:e>
                              <m:sup>
                                <m:r>
                                  <a:rPr lang="en-US" altLang="zh-CN" b="1" i="1" smtClean="0">
                                    <a:latin typeface="Cambria Math"/>
                                    <a:ea typeface="黑体" pitchFamily="2" charset="-122"/>
                                  </a:rPr>
                                  <m:t>𝟑</m:t>
                                </m:r>
                              </m:sup>
                            </m:sSup>
                          </m:den>
                        </m:f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+…+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e>
                      <m:sup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𝒌</m:t>
                        </m:r>
                      </m:sup>
                    </m:sSup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𝑻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(</m:t>
                    </m:r>
                    <m:d>
                      <m:dPr>
                        <m:begChr m:val="⌊"/>
                        <m:endChr m:val="⌋"/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𝟒</m:t>
                                </m:r>
                              </m:e>
                              <m:sup>
                                <m:r>
                                  <a:rPr lang="en-US" altLang="zh-CN" b="1" i="1" smtClean="0">
                                    <a:latin typeface="Cambria Math"/>
                                    <a:ea typeface="黑体" pitchFamily="2" charset="-122"/>
                                  </a:rPr>
                                  <m:t>𝒌</m:t>
                                </m:r>
                              </m:sup>
                            </m:sSup>
                          </m:den>
                        </m:f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ea typeface="黑体" pitchFamily="2" charset="-122"/>
                  </a:rPr>
                  <a:t>深度</a:t>
                </a:r>
                <a:r>
                  <a:rPr lang="zh-CN" altLang="en-US" dirty="0" smtClean="0"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𝒌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b="0" i="0" smtClean="0">
                                <a:latin typeface="Cambria Math"/>
                                <a:ea typeface="黑体" pitchFamily="2" charset="-122"/>
                              </a:rPr>
                              <m:t>log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𝟒</m:t>
                            </m:r>
                          </m:sub>
                        </m:sSub>
                      </m:fName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func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，最底层有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𝒌</m:t>
                        </m:r>
                      </m:sup>
                    </m:sSup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𝟒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func>
                      </m:sup>
                    </m:sSup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sSup>
                      <m:sSup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𝟒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𝟑</m:t>
                            </m:r>
                          </m:e>
                        </m:func>
                      </m:sup>
                    </m:sSup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个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=</m:t>
                        </m:r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𝟎</m:t>
                        </m:r>
                      </m:sub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 smtClean="0">
                                    <a:latin typeface="Cambria Math"/>
                                    <a:ea typeface="黑体" pitchFamily="2" charset="-122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b="0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𝟒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)−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e>
                        </m:func>
                      </m:sup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𝟑</m:t>
                            </m:r>
                          </m:e>
                          <m:sup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p>
                        </m:sSup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𝟒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𝒊</m:t>
                                </m:r>
                              </m:sup>
                            </m:sSup>
                          </m:den>
                        </m:f>
                      </m:e>
                    </m:nary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+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zh-CN" altLang="en-US" i="1" smtClean="0">
                            <a:latin typeface="Cambria Math"/>
                            <a:ea typeface="黑体" pitchFamily="2" charset="-122"/>
                          </a:rPr>
                          <m:t>𝚯</m:t>
                        </m:r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𝟒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𝟑</m:t>
                            </m:r>
                          </m:e>
                        </m:func>
                      </m:sup>
                    </m:sSup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b="1" i="1" dirty="0" smtClean="0">
                  <a:latin typeface="Cambria Math"/>
                  <a:ea typeface="黑体" pitchFamily="2" charset="-122"/>
                </a:endParaRPr>
              </a:p>
              <a:p>
                <a:pPr lvl="1"/>
                <a:r>
                  <a:rPr lang="en-US" altLang="zh-CN" dirty="0" smtClean="0">
                    <a:ea typeface="Cambria Math"/>
                  </a:rPr>
                  <a:t>       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𝟒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𝒏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+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/>
                            <a:ea typeface="黑体" pitchFamily="2" charset="-122"/>
                          </a:rPr>
                          <m:t>𝚯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𝟒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𝟑</m:t>
                            </m:r>
                          </m:e>
                        </m:func>
                      </m:sup>
                    </m:sSup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zh-CN" altLang="en-US" b="1" i="1" smtClean="0">
                        <a:latin typeface="Cambria Math"/>
                        <a:ea typeface="Cambria Math"/>
                      </a:rPr>
                      <m:t>𝚶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313"/>
                <a:ext cx="8229600" cy="5221287"/>
              </a:xfrm>
              <a:blipFill>
                <a:blip r:embed="rId2"/>
                <a:stretch>
                  <a:fillRect l="-296" t="-2100" r="-1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CF84EC63-10EB-4EE3-BD7E-0F3F2F7FF479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18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449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递归方程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变量替换法求解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𝟐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rad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+</m:t>
                    </m:r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  <a:ea typeface="黑体" pitchFamily="2" charset="-122"/>
                          </a:rPr>
                          <m:t>log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func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令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𝒎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  <a:ea typeface="黑体" pitchFamily="2" charset="-122"/>
                          </a:rPr>
                          <m:t>log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func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sSup>
                      <m:sSup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e>
                      <m:sup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𝒎</m:t>
                        </m:r>
                      </m:sup>
                    </m:sSup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</a:t>
                </a:r>
                <a:r>
                  <a:rPr lang="en-US" altLang="zh-CN" dirty="0"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𝒎</m:t>
                            </m:r>
                          </m:sup>
                        </m:sSup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𝟐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e>
                          <m:sup>
                            <m:f>
                              <m:fPr>
                                <m:ctrlPr>
                                  <a:rPr lang="en-US" altLang="zh-CN" i="1" smtClean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Pr>
                              <m:num>
                                <m:r>
                                  <a:rPr lang="en-US" altLang="zh-CN" b="1" i="1" smtClean="0">
                                    <a:latin typeface="Cambria Math"/>
                                    <a:ea typeface="黑体" pitchFamily="2" charset="-122"/>
                                  </a:rPr>
                                  <m:t>𝒎</m:t>
                                </m:r>
                              </m:num>
                              <m:den>
                                <m:r>
                                  <a:rPr lang="en-US" altLang="zh-CN" b="1" i="1" smtClean="0">
                                    <a:latin typeface="Cambria Math"/>
                                    <a:ea typeface="黑体" pitchFamily="2" charset="-122"/>
                                  </a:rPr>
                                  <m:t>𝟐</m:t>
                                </m:r>
                              </m:den>
                            </m:f>
                          </m:sup>
                        </m:sSup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+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𝒎</m:t>
                    </m:r>
                  </m:oMath>
                </a14:m>
                <a:endParaRPr lang="en-US" altLang="zh-CN" b="1" i="1" dirty="0" smtClean="0">
                  <a:latin typeface="Cambria Math"/>
                  <a:ea typeface="黑体" pitchFamily="2" charset="-122"/>
                </a:endParaRPr>
              </a:p>
              <a:p>
                <a:pPr lvl="1"/>
                <a:r>
                  <a:rPr lang="zh-CN" altLang="en-US" dirty="0" smtClean="0">
                    <a:ea typeface="黑体" pitchFamily="2" charset="-122"/>
                  </a:rPr>
                  <a:t>令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𝑺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𝒎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𝒎</m:t>
                            </m:r>
                          </m:sup>
                        </m:sSup>
                      </m:e>
                    </m:d>
                  </m:oMath>
                </a14:m>
                <a:r>
                  <a:rPr lang="zh-CN" altLang="en-US" dirty="0" smtClean="0">
                    <a:ea typeface="黑体" pitchFamily="2" charset="-122"/>
                  </a:rPr>
                  <a:t>，则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𝑺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Pr>
                          <m:num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𝒎</m:t>
                            </m:r>
                          </m:num>
                          <m:den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e>
                          <m:sup>
                            <m:f>
                              <m:f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Pr>
                              <m:num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𝒎</m:t>
                                </m:r>
                              </m:num>
                              <m:den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𝟐</m:t>
                                </m:r>
                              </m:den>
                            </m:f>
                          </m:sup>
                        </m:sSup>
                      </m:e>
                    </m:d>
                  </m:oMath>
                </a14:m>
                <a:endParaRPr lang="en-US" altLang="zh-CN" dirty="0" smtClean="0">
                  <a:ea typeface="黑体" pitchFamily="2" charset="-122"/>
                </a:endParaRPr>
              </a:p>
              <a:p>
                <a:pPr lvl="1"/>
                <a:r>
                  <a:rPr lang="zh-CN" altLang="en-US" dirty="0" smtClean="0">
                    <a:ea typeface="黑体" pitchFamily="2" charset="-122"/>
                  </a:rPr>
                  <a:t>于是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𝑺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𝒎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𝟐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𝑺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𝒎</m:t>
                            </m:r>
                          </m:num>
                          <m:den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+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𝒎</m:t>
                    </m:r>
                  </m:oMath>
                </a14:m>
                <a:endParaRPr lang="en-US" altLang="zh-CN" dirty="0" smtClean="0">
                  <a:ea typeface="黑体" pitchFamily="2" charset="-122"/>
                </a:endParaRPr>
              </a:p>
              <a:p>
                <a:pPr lvl="1"/>
                <a:r>
                  <a:rPr lang="zh-CN" altLang="en-US" dirty="0" smtClean="0">
                    <a:ea typeface="黑体" pitchFamily="2" charset="-122"/>
                  </a:rPr>
                  <a:t>显然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𝑺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𝒎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>
                        <a:latin typeface="Cambria Math"/>
                        <a:ea typeface="黑体" pitchFamily="2" charset="-122"/>
                      </a:rPr>
                      <m:t>𝚯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𝒎</m:t>
                    </m:r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  <a:ea typeface="黑体" pitchFamily="2" charset="-122"/>
                          </a:rPr>
                          <m:t>log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𝒎</m:t>
                        </m:r>
                      </m:e>
                    </m:func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 smtClean="0"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ea typeface="黑体" pitchFamily="2" charset="-122"/>
                  </a:rPr>
                  <a:t>则</a:t>
                </a:r>
                <a:r>
                  <a:rPr lang="zh-CN" altLang="en-US" dirty="0" smtClean="0"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>
                        <a:latin typeface="Cambria Math"/>
                        <a:ea typeface="黑体" pitchFamily="2" charset="-122"/>
                      </a:rPr>
                      <m:t>𝚯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(</m:t>
                    </m:r>
                    <m:func>
                      <m:func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i="0" smtClean="0">
                            <a:latin typeface="Cambria Math"/>
                            <a:ea typeface="黑体" pitchFamily="2" charset="-122"/>
                          </a:rPr>
                          <m:t>log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func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  <a:ea typeface="黑体" pitchFamily="2" charset="-122"/>
                          </a:rPr>
                          <m:t>log</m:t>
                        </m:r>
                      </m:fName>
                      <m:e>
                        <m:r>
                          <a:rPr lang="en-US" altLang="zh-CN" b="0" i="1" smtClean="0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func>
                          <m:func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b="0" i="0" smtClean="0">
                                <a:latin typeface="Cambria Math"/>
                                <a:ea typeface="黑体" pitchFamily="2" charset="-122"/>
                              </a:rPr>
                              <m:t>log</m:t>
                            </m:r>
                          </m:fName>
                          <m:e>
                            <m:r>
                              <a:rPr lang="en-US" altLang="zh-CN" b="0" i="1" smtClean="0">
                                <a:latin typeface="Cambria Math"/>
                                <a:ea typeface="黑体" pitchFamily="2" charset="-122"/>
                              </a:rPr>
                              <m:t>𝑛</m:t>
                            </m:r>
                            <m:r>
                              <a:rPr lang="en-US" altLang="zh-CN" b="0" i="1" smtClean="0">
                                <a:latin typeface="Cambria Math"/>
                                <a:ea typeface="黑体" pitchFamily="2" charset="-122"/>
                              </a:rPr>
                              <m:t>)</m:t>
                            </m:r>
                          </m:e>
                        </m:func>
                      </m:e>
                    </m:func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 smtClean="0"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CF84EC63-10EB-4EE3-BD7E-0F3F2F7FF479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19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03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本章内容</a:t>
            </a:r>
          </a:p>
        </p:txBody>
      </p:sp>
      <p:sp>
        <p:nvSpPr>
          <p:cNvPr id="614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复杂性函数的阶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和的估计与界限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递归方程</a:t>
            </a:r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707DC69D-BBC9-4CD4-81F9-4C4FCB19E7C3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递归方程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Master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定理求解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b="1" dirty="0" smtClean="0">
                    <a:ea typeface="黑体" pitchFamily="2" charset="-122"/>
                  </a:rPr>
                  <a:t>求解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/>
                        <a:ea typeface="黑体" pitchFamily="2" charset="-122"/>
                      </a:rPr>
                      <m:t> 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𝒂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Pr>
                          <m:num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𝒃</m:t>
                            </m:r>
                          </m:den>
                        </m:f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+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𝒇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 型递归方程，其中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𝒂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𝟏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𝒃</m:t>
                    </m:r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&gt;</m:t>
                    </m:r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 是常数，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𝒇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 是正函数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记住三种情况，可快速求解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CF84EC63-10EB-4EE3-BD7E-0F3F2F7FF479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20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486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递归方程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Master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定理求解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b="1" dirty="0" smtClean="0">
                    <a:ea typeface="黑体" pitchFamily="2" charset="-122"/>
                  </a:rPr>
                  <a:t>求解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/>
                        <a:ea typeface="黑体" pitchFamily="2" charset="-122"/>
                      </a:rPr>
                      <m:t> 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𝒂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Pr>
                          <m:num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𝒃</m:t>
                            </m:r>
                          </m:den>
                        </m:f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+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𝒇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 型递归方程，其中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𝒂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𝟏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𝒃</m:t>
                    </m:r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&gt;</m:t>
                    </m:r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 是常数，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𝒇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 是正函数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若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𝒇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b="1" i="1" smtClean="0">
                        <a:latin typeface="Cambria Math"/>
                        <a:ea typeface="黑体" pitchFamily="2" charset="-122"/>
                      </a:rPr>
                      <m:t>𝚶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 smtClean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0" smtClean="0">
                                    <a:latin typeface="Cambria Math"/>
                                    <a:ea typeface="黑体" pitchFamily="2" charset="-122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i="0" smtClean="0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b="1" i="1" smtClean="0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)</m:t>
                            </m:r>
                          </m:e>
                        </m:func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−</m:t>
                        </m:r>
                        <m:r>
                          <a:rPr lang="zh-CN" altLang="en-US" b="1" i="1" smtClean="0">
                            <a:latin typeface="Cambria Math"/>
                            <a:ea typeface="黑体" pitchFamily="2" charset="-122"/>
                          </a:rPr>
                          <m:t>𝜺</m:t>
                        </m:r>
                      </m:sup>
                    </m:sSup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</a:t>
                </a:r>
                <a14:m>
                  <m:oMath xmlns:m="http://schemas.openxmlformats.org/officeDocument/2006/math">
                    <m:r>
                      <a:rPr lang="zh-CN" altLang="en-US" i="1" dirty="0" smtClean="0">
                        <a:latin typeface="Cambria Math"/>
                        <a:ea typeface="黑体" pitchFamily="2" charset="-122"/>
                      </a:rPr>
                      <m:t>𝜺</m:t>
                    </m:r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&gt;</m:t>
                    </m:r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𝟎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 是常数，则有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  <a:ea typeface="黑体" pitchFamily="2" charset="-122"/>
                      </a:rPr>
                      <m:t>𝚯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(</m:t>
                    </m:r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>
                    <a:latin typeface="Arial" charset="0"/>
                    <a:ea typeface="黑体" pitchFamily="2" charset="-122"/>
                  </a:rPr>
                  <a:t>若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𝒇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  <a:ea typeface="黑体" pitchFamily="2" charset="-122"/>
                      </a:rPr>
                      <m:t>𝚯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，</a:t>
                </a:r>
                <a14:m>
                  <m:oMath xmlns:m="http://schemas.openxmlformats.org/officeDocument/2006/math">
                    <m:r>
                      <a:rPr lang="zh-CN" altLang="en-US" i="1" dirty="0">
                        <a:latin typeface="Cambria Math"/>
                        <a:ea typeface="黑体" pitchFamily="2" charset="-122"/>
                      </a:rPr>
                      <m:t>𝜺</m:t>
                    </m:r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&gt;</m:t>
                    </m:r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𝟎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 是常数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 则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  <a:ea typeface="黑体" pitchFamily="2" charset="-122"/>
                      </a:rPr>
                      <m:t>𝚯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  <m:func>
                      <m:func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i="0" smtClean="0">
                            <a:latin typeface="Cambria Math"/>
                            <a:ea typeface="黑体" pitchFamily="2" charset="-122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  <a:ea typeface="黑体" pitchFamily="2" charset="-122"/>
                          </a:rPr>
                          <m:t>o</m:t>
                        </m:r>
                        <m:r>
                          <m:rPr>
                            <m:sty m:val="p"/>
                          </m:rPr>
                          <a:rPr lang="en-US" altLang="zh-CN" i="0" smtClean="0">
                            <a:latin typeface="Cambria Math"/>
                            <a:ea typeface="黑体" pitchFamily="2" charset="-122"/>
                          </a:rPr>
                          <m:t>g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func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>
                    <a:latin typeface="Arial" charset="0"/>
                    <a:ea typeface="黑体" pitchFamily="2" charset="-122"/>
                  </a:rPr>
                  <a:t>若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𝒇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  <a:ea typeface="黑体" pitchFamily="2" charset="-122"/>
                      </a:rPr>
                      <m:t>𝛀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)</m:t>
                            </m:r>
                          </m:e>
                        </m:func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+</m:t>
                        </m:r>
                        <m:r>
                          <a:rPr lang="zh-CN" altLang="en-US" b="1" i="1" smtClean="0">
                            <a:latin typeface="Cambria Math"/>
                            <a:ea typeface="黑体" pitchFamily="2" charset="-122"/>
                          </a:rPr>
                          <m:t>𝜺</m:t>
                        </m:r>
                      </m:sup>
                    </m:sSup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，</a:t>
                </a:r>
                <a14:m>
                  <m:oMath xmlns:m="http://schemas.openxmlformats.org/officeDocument/2006/math">
                    <m:r>
                      <a:rPr lang="zh-CN" altLang="en-US" i="1" dirty="0">
                        <a:latin typeface="Cambria Math"/>
                        <a:ea typeface="黑体" pitchFamily="2" charset="-122"/>
                      </a:rPr>
                      <m:t>𝜺</m:t>
                    </m:r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&gt;</m:t>
                    </m:r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𝟎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 是常数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，且对所有充分大的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𝒏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 有 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𝒂𝒇</m:t>
                    </m:r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(</m:t>
                    </m:r>
                    <m:f>
                      <m:fPr>
                        <m:ctrlPr>
                          <a:rPr lang="en-US" altLang="zh-CN" b="1" i="1" dirty="0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Pr>
                      <m:num>
                        <m:r>
                          <a:rPr lang="en-US" altLang="zh-CN" b="1" i="1" dirty="0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num>
                      <m:den>
                        <m:r>
                          <a:rPr lang="en-US" altLang="zh-CN" b="1" i="1" dirty="0" smtClean="0">
                            <a:latin typeface="Cambria Math"/>
                            <a:ea typeface="黑体" pitchFamily="2" charset="-122"/>
                          </a:rPr>
                          <m:t>𝒃</m:t>
                        </m:r>
                      </m:den>
                    </m:f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</a:rPr>
                      <m:t>𝒄𝒇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</a:rPr>
                      <m:t>𝒏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𝒄</m:t>
                    </m:r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&lt;</m:t>
                    </m:r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 是常数，则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  <a:ea typeface="黑体" pitchFamily="2" charset="-122"/>
                      </a:rPr>
                      <m:t>𝚯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𝒇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))</m:t>
                    </m:r>
                  </m:oMath>
                </a14:m>
                <a:endParaRPr lang="en-US" altLang="zh-CN" dirty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CF84EC63-10EB-4EE3-BD7E-0F3F2F7FF479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21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912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递归方程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Master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定理（直观理解，一般情况）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b="1" dirty="0" smtClean="0">
                    <a:ea typeface="黑体" pitchFamily="2" charset="-122"/>
                  </a:rPr>
                  <a:t>用</a:t>
                </a:r>
                <a:r>
                  <a:rPr lang="en-US" altLang="zh-CN" b="1" dirty="0" smtClean="0"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𝒇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 与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/>
                        <a:ea typeface="黑体" pitchFamily="2" charset="-122"/>
                      </a:rPr>
                      <m:t> 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 smtClean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i="0" smtClean="0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b="1" i="1" smtClean="0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 的阶比较，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>
                    <a:ea typeface="黑体" pitchFamily="2" charset="-122"/>
                  </a:rPr>
                  <a:t>若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 更大，则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>
                        <a:latin typeface="Cambria Math"/>
                        <a:ea typeface="黑体" pitchFamily="2" charset="-122"/>
                      </a:rPr>
                      <m:t>𝚯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若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𝒇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  <a:ea typeface="黑体" pitchFamily="2" charset="-122"/>
                      </a:rPr>
                      <m:t>𝚯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，即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𝒇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(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𝒏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 与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/>
                        <a:ea typeface="黑体" pitchFamily="2" charset="-122"/>
                      </a:rPr>
                      <m:t> 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 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同阶， 则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  <a:ea typeface="黑体" pitchFamily="2" charset="-122"/>
                      </a:rPr>
                      <m:t>𝚯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  <m:func>
                          <m:func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i="0" smtClean="0">
                                <a:latin typeface="Cambria Math"/>
                                <a:ea typeface="黑体" pitchFamily="2" charset="-122"/>
                              </a:rPr>
                              <m:t>l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 smtClean="0">
                                <a:latin typeface="Cambria Math"/>
                                <a:ea typeface="黑体" pitchFamily="2" charset="-122"/>
                              </a:rPr>
                              <m:t>o</m:t>
                            </m:r>
                            <m:r>
                              <m:rPr>
                                <m:sty m:val="p"/>
                              </m:rPr>
                              <a:rPr lang="en-US" altLang="zh-CN" i="0" smtClean="0">
                                <a:latin typeface="Cambria Math"/>
                                <a:ea typeface="黑体" pitchFamily="2" charset="-122"/>
                              </a:rPr>
                              <m:t>g</m:t>
                            </m:r>
                          </m:fName>
                          <m:e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func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>
                        <a:latin typeface="Cambria Math"/>
                        <a:ea typeface="黑体" pitchFamily="2" charset="-122"/>
                      </a:rPr>
                      <m:t>𝚯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(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𝒇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  <a:ea typeface="黑体" pitchFamily="2" charset="-122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  <a:ea typeface="黑体" pitchFamily="2" charset="-122"/>
                          </a:rPr>
                          <m:t>o</m:t>
                        </m:r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  <a:ea typeface="黑体" pitchFamily="2" charset="-122"/>
                          </a:rPr>
                          <m:t>g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func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>
                    <a:latin typeface="Arial" charset="0"/>
                    <a:ea typeface="黑体" pitchFamily="2" charset="-122"/>
                  </a:rPr>
                  <a:t>若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𝒇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 更大，则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>
                        <a:latin typeface="Cambria Math"/>
                        <a:ea typeface="黑体" pitchFamily="2" charset="-122"/>
                      </a:rPr>
                      <m:t>𝚯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(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𝒇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CF84EC63-10EB-4EE3-BD7E-0F3F2F7FF479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22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83208" y="6129300"/>
            <a:ext cx="6034024" cy="523220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sz="2800" b="1" dirty="0" smtClean="0">
                <a:solidFill>
                  <a:srgbClr val="C00000"/>
                </a:solidFill>
                <a:ea typeface="黑体" pitchFamily="49" charset="-122"/>
              </a:rPr>
              <a:t>对于红色部分，</a:t>
            </a:r>
            <a:r>
              <a:rPr lang="en-US" altLang="zh-CN" sz="2800" b="1" dirty="0" smtClean="0">
                <a:solidFill>
                  <a:srgbClr val="C00000"/>
                </a:solidFill>
                <a:ea typeface="黑体" pitchFamily="49" charset="-122"/>
              </a:rPr>
              <a:t>Master</a:t>
            </a:r>
            <a:r>
              <a:rPr lang="zh-CN" altLang="en-US" sz="2800" b="1" dirty="0" smtClean="0">
                <a:solidFill>
                  <a:srgbClr val="C00000"/>
                </a:solidFill>
                <a:ea typeface="黑体" pitchFamily="49" charset="-122"/>
              </a:rPr>
              <a:t>定理无能为力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71500" y="4329611"/>
            <a:ext cx="8690200" cy="1690672"/>
            <a:chOff x="71500" y="4329611"/>
            <a:chExt cx="8690200" cy="16906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33"/>
                <p:cNvSpPr>
                  <a:spLocks noChangeArrowheads="1"/>
                </p:cNvSpPr>
                <p:nvPr/>
              </p:nvSpPr>
              <p:spPr bwMode="auto">
                <a:xfrm>
                  <a:off x="431539" y="4695749"/>
                  <a:ext cx="2357537" cy="92480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2000" i="1" smtClean="0">
                            <a:latin typeface="Cambria Math"/>
                            <a:ea typeface="黑体" pitchFamily="2" charset="-122"/>
                          </a:rPr>
                          <m:t>𝑻</m:t>
                        </m:r>
                        <m:d>
                          <m:d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dPr>
                          <m:e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d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=</m:t>
                        </m:r>
                        <m:r>
                          <a:rPr lang="zh-CN" altLang="en-US" sz="2000" i="1">
                            <a:latin typeface="Cambria Math"/>
                            <a:ea typeface="黑体" pitchFamily="2" charset="-122"/>
                          </a:rPr>
                          <m:t>𝚯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2000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sz="2000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sz="2000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oMath>
                    </m:oMathPara>
                  </a14:m>
                  <a:endParaRPr lang="en-US" altLang="zh-CN" sz="2000" b="1" i="1" dirty="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6" name="Rectangle 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31539" y="4695749"/>
                  <a:ext cx="2357537" cy="92480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34"/>
                <p:cNvSpPr>
                  <a:spLocks noChangeArrowheads="1"/>
                </p:cNvSpPr>
                <p:nvPr/>
              </p:nvSpPr>
              <p:spPr bwMode="auto">
                <a:xfrm>
                  <a:off x="5472411" y="4698943"/>
                  <a:ext cx="2447961" cy="921614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𝑻</m:t>
                        </m:r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d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=</m:t>
                        </m:r>
                        <m:r>
                          <a:rPr lang="zh-CN" altLang="en-US" i="1">
                            <a:latin typeface="Cambria Math"/>
                            <a:ea typeface="黑体" pitchFamily="2" charset="-122"/>
                          </a:rPr>
                          <m:t>𝚯</m:t>
                        </m:r>
                        <m:r>
                          <a:rPr lang="en-US" altLang="zh-CN" b="1" i="1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r>
                          <a:rPr lang="en-US" altLang="zh-CN" b="1" i="1">
                            <a:latin typeface="Cambria Math"/>
                            <a:ea typeface="黑体" pitchFamily="2" charset="-122"/>
                          </a:rPr>
                          <m:t>𝒇</m:t>
                        </m:r>
                        <m:d>
                          <m:dPr>
                            <m:ctrlPr>
                              <a:rPr lang="en-US" altLang="zh-CN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d>
                        <m:r>
                          <a:rPr lang="en-US" altLang="zh-CN" b="1" i="1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oMath>
                    </m:oMathPara>
                  </a14:m>
                  <a:endParaRPr lang="en-US" altLang="zh-CN" b="1" i="1" dirty="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7" name="Rectangle 3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472411" y="4698943"/>
                  <a:ext cx="2447961" cy="921614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Rectangle 38"/>
            <p:cNvSpPr>
              <a:spLocks noChangeArrowheads="1"/>
            </p:cNvSpPr>
            <p:nvPr/>
          </p:nvSpPr>
          <p:spPr bwMode="auto">
            <a:xfrm>
              <a:off x="2789077" y="5099557"/>
              <a:ext cx="2683335" cy="521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" name="Line 37"/>
            <p:cNvSpPr>
              <a:spLocks noChangeShapeType="1"/>
            </p:cNvSpPr>
            <p:nvPr/>
          </p:nvSpPr>
          <p:spPr bwMode="auto">
            <a:xfrm>
              <a:off x="4130744" y="4695750"/>
              <a:ext cx="0" cy="92480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71500" y="5620557"/>
              <a:ext cx="83301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矩形 1"/>
                <p:cNvSpPr/>
                <p:nvPr/>
              </p:nvSpPr>
              <p:spPr>
                <a:xfrm>
                  <a:off x="3708085" y="5635702"/>
                  <a:ext cx="888898" cy="38164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b="1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b="1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" name="矩形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08085" y="5635702"/>
                  <a:ext cx="888898" cy="381643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矩形 18"/>
                <p:cNvSpPr/>
                <p:nvPr/>
              </p:nvSpPr>
              <p:spPr>
                <a:xfrm>
                  <a:off x="5056062" y="5638640"/>
                  <a:ext cx="1125756" cy="38164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1" smtClean="0">
                                    <a:latin typeface="Cambria Math"/>
                                    <a:ea typeface="黑体" pitchFamily="2" charset="-122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zh-CN" altLang="en-US" b="0" i="1" smtClean="0">
                                    <a:latin typeface="Cambria Math"/>
                                    <a:ea typeface="黑体" pitchFamily="2" charset="-122"/>
                                  </a:rPr>
                                  <m:t>𝜀</m:t>
                                </m:r>
                              </m:sup>
                            </m:sSup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b="1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b="1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9" name="矩形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56062" y="5638640"/>
                  <a:ext cx="1125756" cy="381643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矩形 19"/>
                <p:cNvSpPr/>
                <p:nvPr/>
              </p:nvSpPr>
              <p:spPr>
                <a:xfrm>
                  <a:off x="2195736" y="5638640"/>
                  <a:ext cx="1247586" cy="38164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US" altLang="zh-CN" i="1" smtClean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1" smtClean="0">
                                    <a:latin typeface="Cambria Math"/>
                                    <a:ea typeface="黑体" pitchFamily="2" charset="-122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b="0" i="1" smtClean="0">
                                    <a:latin typeface="Cambria Math"/>
                                    <a:ea typeface="黑体" pitchFamily="2" charset="-122"/>
                                  </a:rPr>
                                  <m:t>−</m:t>
                                </m:r>
                                <m:r>
                                  <a:rPr lang="zh-CN" altLang="en-US" i="1" smtClean="0">
                                    <a:latin typeface="Cambria Math"/>
                                    <a:ea typeface="黑体" pitchFamily="2" charset="-122"/>
                                  </a:rPr>
                                  <m:t>𝜀</m:t>
                                </m:r>
                              </m:sup>
                            </m:sSup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b="1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b="1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0" name="矩形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95736" y="5638640"/>
                  <a:ext cx="1247586" cy="381643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矩形 17"/>
                <p:cNvSpPr/>
                <p:nvPr/>
              </p:nvSpPr>
              <p:spPr>
                <a:xfrm>
                  <a:off x="3390381" y="4329611"/>
                  <a:ext cx="160255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n-US" i="1">
                            <a:latin typeface="Cambria Math"/>
                            <a:ea typeface="黑体" pitchFamily="2" charset="-122"/>
                          </a:rPr>
                          <m:t>𝚯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𝒇</m:t>
                        </m:r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d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>
                                <a:latin typeface="Cambria Math"/>
                                <a:ea typeface="黑体" pitchFamily="2" charset="-122"/>
                              </a:rPr>
                              <m:t>log</m:t>
                            </m:r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func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8" name="矩形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90381" y="4329611"/>
                  <a:ext cx="1602555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矩形 21"/>
                <p:cNvSpPr/>
                <p:nvPr/>
              </p:nvSpPr>
              <p:spPr>
                <a:xfrm>
                  <a:off x="8041631" y="5623750"/>
                  <a:ext cx="72006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𝒇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2" name="矩形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41631" y="5623750"/>
                  <a:ext cx="720069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15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619748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递归方程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Master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定理（更进一步理解）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b="1" dirty="0" smtClean="0">
                    <a:ea typeface="黑体" pitchFamily="2" charset="-122"/>
                  </a:rPr>
                  <a:t>用</a:t>
                </a:r>
                <a:r>
                  <a:rPr lang="en-US" altLang="zh-CN" b="1" dirty="0" smtClean="0"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𝒇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 与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/>
                        <a:ea typeface="黑体" pitchFamily="2" charset="-122"/>
                      </a:rPr>
                      <m:t> 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 smtClean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i="0" smtClean="0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b="1" i="1" smtClean="0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 的阶比较，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 smtClean="0">
                    <a:ea typeface="黑体" pitchFamily="2" charset="-122"/>
                  </a:rPr>
                  <a:t>第一种情况，</a:t>
                </a:r>
                <a:r>
                  <a:rPr lang="en-US" altLang="zh-CN" dirty="0"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/>
                        <a:ea typeface="黑体" pitchFamily="2" charset="-122"/>
                      </a:rPr>
                      <m:t>𝒇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</m:oMath>
                </a14:m>
                <a:r>
                  <a:rPr lang="zh-CN" altLang="en-US" dirty="0" smtClean="0">
                    <a:ea typeface="黑体" pitchFamily="2" charset="-122"/>
                  </a:rPr>
                  <a:t>不仅小于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，而且要小于 </a:t>
                </a:r>
                <a:r>
                  <a:rPr lang="en-US" altLang="zh-CN" dirty="0" smtClean="0"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/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r>
                          <a:rPr lang="zh-CN" altLang="en-US" i="1">
                            <a:latin typeface="Cambria Math"/>
                            <a:ea typeface="黑体" pitchFamily="2" charset="-122"/>
                          </a:rPr>
                          <m:t>𝜺</m:t>
                        </m:r>
                      </m:sup>
                    </m:sSup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𝒇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>
                        <a:latin typeface="Cambria Math"/>
                        <a:ea typeface="黑体" pitchFamily="2" charset="-122"/>
                      </a:rPr>
                      <m:t>𝚶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)</m:t>
                            </m:r>
                          </m:e>
                        </m:func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−</m:t>
                        </m:r>
                        <m:r>
                          <a:rPr lang="zh-CN" altLang="en-US" i="1">
                            <a:latin typeface="Cambria Math"/>
                            <a:ea typeface="黑体" pitchFamily="2" charset="-122"/>
                          </a:rPr>
                          <m:t>𝜺</m:t>
                        </m:r>
                      </m:sup>
                    </m:sSup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第三种情况</a:t>
                </a:r>
                <a:r>
                  <a:rPr lang="zh-CN" altLang="en-US" dirty="0">
                    <a:ea typeface="黑体" pitchFamily="2" charset="-122"/>
                  </a:rPr>
                  <a:t>，</a:t>
                </a:r>
                <a:r>
                  <a:rPr lang="en-US" altLang="zh-CN" dirty="0"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𝒇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</m:oMath>
                </a14:m>
                <a:r>
                  <a:rPr lang="zh-CN" altLang="en-US" dirty="0" smtClean="0">
                    <a:ea typeface="黑体" pitchFamily="2" charset="-122"/>
                  </a:rPr>
                  <a:t>不仅大</a:t>
                </a:r>
                <a:r>
                  <a:rPr lang="zh-CN" altLang="en-US" dirty="0">
                    <a:ea typeface="黑体" pitchFamily="2" charset="-122"/>
                  </a:rPr>
                  <a:t>于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，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而且要大于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  <m:r>
                      <a:rPr lang="zh-CN" altLang="en-US" b="1" i="1" smtClean="0">
                        <a:latin typeface="Cambria Math"/>
                        <a:ea typeface="黑体" pitchFamily="2" charset="-122"/>
                      </a:rPr>
                      <m:t>∗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r>
                          <a:rPr lang="zh-CN" altLang="en-US" i="1">
                            <a:latin typeface="Cambria Math"/>
                            <a:ea typeface="黑体" pitchFamily="2" charset="-122"/>
                          </a:rPr>
                          <m:t>𝜺</m:t>
                        </m:r>
                      </m:sup>
                    </m:sSup>
                    <m:r>
                      <a:rPr lang="zh-CN" altLang="en-US" i="1">
                        <a:latin typeface="Cambria Math"/>
                        <a:ea typeface="黑体" pitchFamily="2" charset="-122"/>
                      </a:rPr>
                      <m:t> 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𝒇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>
                        <a:latin typeface="Cambria Math"/>
                        <a:ea typeface="黑体" pitchFamily="2" charset="-122"/>
                      </a:rPr>
                      <m:t>𝛀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)</m:t>
                            </m:r>
                          </m:e>
                        </m:func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+</m:t>
                        </m:r>
                        <m:r>
                          <a:rPr lang="zh-CN" altLang="en-US" i="1">
                            <a:latin typeface="Cambria Math"/>
                            <a:ea typeface="黑体" pitchFamily="2" charset="-122"/>
                          </a:rPr>
                          <m:t>𝜺</m:t>
                        </m:r>
                      </m:sup>
                    </m:sSup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CF84EC63-10EB-4EE3-BD7E-0F3F2F7FF479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23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83208" y="6129300"/>
            <a:ext cx="6034024" cy="523220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sz="2800" b="1" dirty="0" smtClean="0">
                <a:solidFill>
                  <a:srgbClr val="C00000"/>
                </a:solidFill>
                <a:ea typeface="黑体" pitchFamily="49" charset="-122"/>
              </a:rPr>
              <a:t>对于红色部分，</a:t>
            </a:r>
            <a:r>
              <a:rPr lang="en-US" altLang="zh-CN" sz="2800" b="1" dirty="0" smtClean="0">
                <a:solidFill>
                  <a:srgbClr val="C00000"/>
                </a:solidFill>
                <a:ea typeface="黑体" pitchFamily="49" charset="-122"/>
              </a:rPr>
              <a:t>Master</a:t>
            </a:r>
            <a:r>
              <a:rPr lang="zh-CN" altLang="en-US" sz="2800" b="1" dirty="0" smtClean="0">
                <a:solidFill>
                  <a:srgbClr val="C00000"/>
                </a:solidFill>
                <a:ea typeface="黑体" pitchFamily="49" charset="-122"/>
              </a:rPr>
              <a:t>定理无能为力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71500" y="4329611"/>
            <a:ext cx="8690200" cy="1690672"/>
            <a:chOff x="71500" y="4329611"/>
            <a:chExt cx="8690200" cy="16906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33"/>
                <p:cNvSpPr>
                  <a:spLocks noChangeArrowheads="1"/>
                </p:cNvSpPr>
                <p:nvPr/>
              </p:nvSpPr>
              <p:spPr bwMode="auto">
                <a:xfrm>
                  <a:off x="431539" y="4695749"/>
                  <a:ext cx="2357537" cy="92480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2000" i="1" smtClean="0">
                            <a:latin typeface="Cambria Math"/>
                            <a:ea typeface="黑体" pitchFamily="2" charset="-122"/>
                          </a:rPr>
                          <m:t>𝑻</m:t>
                        </m:r>
                        <m:d>
                          <m:d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dPr>
                          <m:e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d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=</m:t>
                        </m:r>
                        <m:r>
                          <a:rPr lang="zh-CN" altLang="en-US" sz="2000" i="1">
                            <a:latin typeface="Cambria Math"/>
                            <a:ea typeface="黑体" pitchFamily="2" charset="-122"/>
                          </a:rPr>
                          <m:t>𝚯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2000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sz="2000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sz="2000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oMath>
                    </m:oMathPara>
                  </a14:m>
                  <a:endParaRPr lang="en-US" altLang="zh-CN" sz="2000" b="1" i="1" dirty="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6" name="Rectangle 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31539" y="4695749"/>
                  <a:ext cx="2357537" cy="92480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34"/>
                <p:cNvSpPr>
                  <a:spLocks noChangeArrowheads="1"/>
                </p:cNvSpPr>
                <p:nvPr/>
              </p:nvSpPr>
              <p:spPr bwMode="auto">
                <a:xfrm>
                  <a:off x="5472411" y="4698943"/>
                  <a:ext cx="2447961" cy="921614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𝑻</m:t>
                        </m:r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d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=</m:t>
                        </m:r>
                        <m:r>
                          <a:rPr lang="zh-CN" altLang="en-US" i="1">
                            <a:latin typeface="Cambria Math"/>
                            <a:ea typeface="黑体" pitchFamily="2" charset="-122"/>
                          </a:rPr>
                          <m:t>𝚯</m:t>
                        </m:r>
                        <m:r>
                          <a:rPr lang="en-US" altLang="zh-CN" b="1" i="1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r>
                          <a:rPr lang="en-US" altLang="zh-CN" b="1" i="1">
                            <a:latin typeface="Cambria Math"/>
                            <a:ea typeface="黑体" pitchFamily="2" charset="-122"/>
                          </a:rPr>
                          <m:t>𝒇</m:t>
                        </m:r>
                        <m:d>
                          <m:dPr>
                            <m:ctrlPr>
                              <a:rPr lang="en-US" altLang="zh-CN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d>
                        <m:r>
                          <a:rPr lang="en-US" altLang="zh-CN" b="1" i="1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oMath>
                    </m:oMathPara>
                  </a14:m>
                  <a:endParaRPr lang="en-US" altLang="zh-CN" b="1" i="1" dirty="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7" name="Rectangle 3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472411" y="4698943"/>
                  <a:ext cx="2447961" cy="921614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Rectangle 38"/>
            <p:cNvSpPr>
              <a:spLocks noChangeArrowheads="1"/>
            </p:cNvSpPr>
            <p:nvPr/>
          </p:nvSpPr>
          <p:spPr bwMode="auto">
            <a:xfrm>
              <a:off x="2789077" y="5099557"/>
              <a:ext cx="2683335" cy="521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" name="Line 37"/>
            <p:cNvSpPr>
              <a:spLocks noChangeShapeType="1"/>
            </p:cNvSpPr>
            <p:nvPr/>
          </p:nvSpPr>
          <p:spPr bwMode="auto">
            <a:xfrm>
              <a:off x="4130744" y="4695750"/>
              <a:ext cx="0" cy="92480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71500" y="5620557"/>
              <a:ext cx="83301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矩形 1"/>
                <p:cNvSpPr/>
                <p:nvPr/>
              </p:nvSpPr>
              <p:spPr>
                <a:xfrm>
                  <a:off x="3708085" y="5635702"/>
                  <a:ext cx="888898" cy="38164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b="1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b="1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" name="矩形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08085" y="5635702"/>
                  <a:ext cx="888898" cy="381643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矩形 18"/>
                <p:cNvSpPr/>
                <p:nvPr/>
              </p:nvSpPr>
              <p:spPr>
                <a:xfrm>
                  <a:off x="5056062" y="5638640"/>
                  <a:ext cx="1125756" cy="38164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1" smtClean="0">
                                    <a:latin typeface="Cambria Math"/>
                                    <a:ea typeface="黑体" pitchFamily="2" charset="-122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zh-CN" altLang="en-US" b="0" i="1" smtClean="0">
                                    <a:latin typeface="Cambria Math"/>
                                    <a:ea typeface="黑体" pitchFamily="2" charset="-122"/>
                                  </a:rPr>
                                  <m:t>𝜀</m:t>
                                </m:r>
                              </m:sup>
                            </m:sSup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b="1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b="1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9" name="矩形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56062" y="5638640"/>
                  <a:ext cx="1125756" cy="381643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矩形 19"/>
                <p:cNvSpPr/>
                <p:nvPr/>
              </p:nvSpPr>
              <p:spPr>
                <a:xfrm>
                  <a:off x="2195736" y="5638640"/>
                  <a:ext cx="1247586" cy="38164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US" altLang="zh-CN" i="1" smtClean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1" smtClean="0">
                                    <a:latin typeface="Cambria Math"/>
                                    <a:ea typeface="黑体" pitchFamily="2" charset="-122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b="0" i="1" smtClean="0">
                                    <a:latin typeface="Cambria Math"/>
                                    <a:ea typeface="黑体" pitchFamily="2" charset="-122"/>
                                  </a:rPr>
                                  <m:t>−</m:t>
                                </m:r>
                                <m:r>
                                  <a:rPr lang="zh-CN" altLang="en-US" i="1" smtClean="0">
                                    <a:latin typeface="Cambria Math"/>
                                    <a:ea typeface="黑体" pitchFamily="2" charset="-122"/>
                                  </a:rPr>
                                  <m:t>𝜀</m:t>
                                </m:r>
                              </m:sup>
                            </m:sSup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b="1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b="1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0" name="矩形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95736" y="5638640"/>
                  <a:ext cx="1247586" cy="381643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矩形 17"/>
                <p:cNvSpPr/>
                <p:nvPr/>
              </p:nvSpPr>
              <p:spPr>
                <a:xfrm>
                  <a:off x="3390381" y="4329611"/>
                  <a:ext cx="160255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n-US" i="1">
                            <a:latin typeface="Cambria Math"/>
                            <a:ea typeface="黑体" pitchFamily="2" charset="-122"/>
                          </a:rPr>
                          <m:t>𝚯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𝒇</m:t>
                        </m:r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d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>
                                <a:latin typeface="Cambria Math"/>
                                <a:ea typeface="黑体" pitchFamily="2" charset="-122"/>
                              </a:rPr>
                              <m:t>log</m:t>
                            </m:r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func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8" name="矩形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90381" y="4329611"/>
                  <a:ext cx="1602555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矩形 21"/>
                <p:cNvSpPr/>
                <p:nvPr/>
              </p:nvSpPr>
              <p:spPr>
                <a:xfrm>
                  <a:off x="8041631" y="5623750"/>
                  <a:ext cx="72006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𝒇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2" name="矩形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41631" y="5623750"/>
                  <a:ext cx="720069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15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33036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递归方程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Master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定理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（例子）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ea typeface="黑体" pitchFamily="2" charset="-122"/>
                  </a:rPr>
                  <a:t>求解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/>
                        <a:ea typeface="黑体" pitchFamily="2" charset="-122"/>
                      </a:rPr>
                      <m:t> 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𝟗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+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𝒏</m:t>
                    </m:r>
                  </m:oMath>
                </a14:m>
                <a:endParaRPr lang="en-US" altLang="zh-CN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𝒂</m:t>
                    </m:r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</a:rPr>
                      <m:t>𝟗</m:t>
                    </m:r>
                  </m:oMath>
                </a14:m>
                <a:r>
                  <a:rPr lang="en-US" altLang="zh-CN" dirty="0" smtClean="0"/>
                  <a:t>,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𝒃</m:t>
                    </m:r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</a:rPr>
                      <m:t>𝟑</m:t>
                    </m:r>
                  </m:oMath>
                </a14:m>
                <a:r>
                  <a:rPr lang="en-US" altLang="zh-CN" dirty="0" smtClean="0"/>
                  <a:t>,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</m:oMath>
                </a14:m>
                <a:r>
                  <a:rPr lang="en-US" altLang="zh-CN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sSup>
                      <m:sSup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p>
                    </m:sSup>
                  </m:oMath>
                </a14:m>
                <a:endParaRPr lang="en-US" altLang="zh-CN" dirty="0" smtClean="0"/>
              </a:p>
              <a:p>
                <a:pPr lvl="1"/>
                <a:r>
                  <a:rPr lang="en-US" altLang="zh-CN" dirty="0"/>
                  <a:t>∵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en-US" altLang="zh-CN" i="1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</a:rPr>
                      <m:t>= </m:t>
                    </m:r>
                    <m:r>
                      <a:rPr lang="zh-CN" altLang="en-US" b="1" i="1" smtClean="0">
                        <a:latin typeface="Cambria Math"/>
                      </a:rPr>
                      <m:t>𝚶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0" smtClean="0">
                                    <a:latin typeface="Cambria Math"/>
                                    <a:ea typeface="黑体" pitchFamily="2" charset="-122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)−</m:t>
                        </m:r>
                        <m:r>
                          <a:rPr lang="zh-CN" altLang="en-US" b="1" i="1" smtClean="0">
                            <a:latin typeface="Cambria Math"/>
                            <a:ea typeface="黑体" pitchFamily="2" charset="-122"/>
                          </a:rPr>
                          <m:t>𝜺</m:t>
                        </m:r>
                      </m:sup>
                    </m:sSup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CN" dirty="0" smtClean="0"/>
                  <a:t>, </a:t>
                </a:r>
                <a:r>
                  <a:rPr lang="zh-CN" altLang="en-US" dirty="0" smtClean="0"/>
                  <a:t>即 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/>
                        <a:ea typeface="黑体" pitchFamily="2" charset="-122"/>
                      </a:rPr>
                      <m:t>𝜺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endParaRPr lang="en-US" altLang="zh-CN" dirty="0"/>
              </a:p>
              <a:p>
                <a:pPr lvl="1"/>
                <a:r>
                  <a:rPr lang="en-US" altLang="zh-CN" dirty="0" smtClean="0"/>
                  <a:t>∴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  <a:ea typeface="黑体" pitchFamily="2" charset="-122"/>
                      </a:rPr>
                      <m:t>𝚯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>
                        <a:latin typeface="Cambria Math"/>
                        <a:ea typeface="黑体" pitchFamily="2" charset="-122"/>
                      </a:rPr>
                      <m:t>𝚯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p>
                        </m:sSup>
                      </m:e>
                    </m:d>
                  </m:oMath>
                </a14:m>
                <a:endParaRPr lang="en-US" altLang="zh-CN" dirty="0" smtClean="0"/>
              </a:p>
              <a:p>
                <a:pPr lvl="1"/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48C025-5291-4BF6-8336-4D295967B217}" type="slidenum">
              <a:rPr lang="en-US" altLang="zh-CN" smtClean="0"/>
              <a:pPr>
                <a:defRPr/>
              </a:pPr>
              <a:t>24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7837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递归方程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Master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定理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（例子）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ea typeface="黑体" pitchFamily="2" charset="-122"/>
                  </a:rPr>
                  <a:t>求解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/>
                        <a:ea typeface="黑体" pitchFamily="2" charset="-122"/>
                      </a:rPr>
                      <m:t> 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Pr>
                          <m:num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+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endParaRPr lang="en-US" altLang="zh-CN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𝒂</m:t>
                    </m:r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</a:rPr>
                      <m:t>𝟏</m:t>
                    </m:r>
                  </m:oMath>
                </a14:m>
                <a:r>
                  <a:rPr lang="en-US" altLang="zh-CN" dirty="0" smtClean="0"/>
                  <a:t>,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𝒃</m:t>
                    </m:r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dirty="0" smtClean="0"/>
                  <a:t>,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</a:rPr>
                      <m:t>𝟏</m:t>
                    </m:r>
                  </m:oMath>
                </a14:m>
                <a:r>
                  <a:rPr lang="en-US" altLang="zh-CN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f>
                                  <m:fPr>
                                    <m:type m:val="skw"/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b="1" i="1" smtClean="0">
                                        <a:latin typeface="Cambria Math"/>
                                        <a:ea typeface="黑体" pitchFamily="2" charset="-122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en-US" altLang="zh-CN" b="1" i="1" smtClean="0">
                                        <a:latin typeface="Cambria Math"/>
                                        <a:ea typeface="黑体" pitchFamily="2" charset="-122"/>
                                      </a:rPr>
                                      <m:t>𝟐</m:t>
                                    </m:r>
                                  </m:den>
                                </m:f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e>
                        </m:func>
                      </m:sup>
                    </m:sSup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endParaRPr lang="en-US" altLang="zh-CN" dirty="0" smtClean="0"/>
              </a:p>
              <a:p>
                <a:pPr lvl="1"/>
                <a:r>
                  <a:rPr lang="en-US" altLang="zh-CN" dirty="0"/>
                  <a:t>∵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</a:rPr>
                      <m:t>𝟏</m:t>
                    </m:r>
                    <m:r>
                      <a:rPr lang="en-US" altLang="zh-CN" b="1" i="1" smtClean="0">
                        <a:latin typeface="Cambria Math"/>
                      </a:rPr>
                      <m:t>= </m:t>
                    </m:r>
                    <m:r>
                      <a:rPr lang="zh-CN" altLang="en-US" b="1" i="1" smtClean="0">
                        <a:latin typeface="Cambria Math"/>
                      </a:rPr>
                      <m:t>𝚯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CN" dirty="0" smtClean="0"/>
                  <a:t>, </a:t>
                </a:r>
              </a:p>
              <a:p>
                <a:pPr lvl="1"/>
                <a:r>
                  <a:rPr lang="en-US" altLang="zh-CN" dirty="0" smtClean="0"/>
                  <a:t>∴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  <a:ea typeface="黑体" pitchFamily="2" charset="-122"/>
                      </a:rPr>
                      <m:t>𝚯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  <m:func>
                          <m:func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i="0" smtClean="0">
                                <a:latin typeface="Cambria Math"/>
                                <a:ea typeface="黑体" pitchFamily="2" charset="-122"/>
                              </a:rPr>
                              <m:t>lg</m:t>
                            </m:r>
                          </m:fName>
                          <m:e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func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>
                        <a:latin typeface="Cambria Math"/>
                        <a:ea typeface="黑体" pitchFamily="2" charset="-122"/>
                      </a:rPr>
                      <m:t>𝚯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>
                                <a:latin typeface="Cambria Math"/>
                                <a:ea typeface="黑体" pitchFamily="2" charset="-122"/>
                              </a:rPr>
                              <m:t>lg</m:t>
                            </m:r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func>
                      </m:e>
                    </m:d>
                  </m:oMath>
                </a14:m>
                <a:endParaRPr lang="en-US" altLang="zh-CN" dirty="0" smtClean="0"/>
              </a:p>
              <a:p>
                <a:pPr lvl="1"/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48C025-5291-4BF6-8336-4D295967B217}" type="slidenum">
              <a:rPr lang="en-US" altLang="zh-CN" smtClean="0"/>
              <a:pPr>
                <a:defRPr/>
              </a:pPr>
              <a:t>25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8839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递归方程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Master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定理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（例子）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ea typeface="黑体" pitchFamily="2" charset="-122"/>
                  </a:rPr>
                  <a:t>求解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/>
                        <a:ea typeface="黑体" pitchFamily="2" charset="-122"/>
                      </a:rPr>
                      <m:t> 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𝟑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𝟒</m:t>
                            </m:r>
                          </m:den>
                        </m:f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+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𝒏</m:t>
                    </m:r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  <a:ea typeface="黑体" pitchFamily="2" charset="-122"/>
                          </a:rPr>
                          <m:t>log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func>
                  </m:oMath>
                </a14:m>
                <a:endParaRPr lang="en-US" altLang="zh-CN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𝒂</m:t>
                    </m:r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</a:rPr>
                      <m:t>𝟑</m:t>
                    </m:r>
                  </m:oMath>
                </a14:m>
                <a:r>
                  <a:rPr lang="en-US" altLang="zh-CN" dirty="0" smtClean="0"/>
                  <a:t>,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𝒃</m:t>
                    </m:r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</a:rPr>
                      <m:t>𝟒</m:t>
                    </m:r>
                  </m:oMath>
                </a14:m>
                <a:r>
                  <a:rPr lang="en-US" altLang="zh-CN" dirty="0" smtClean="0"/>
                  <a:t>,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𝒏</m:t>
                    </m:r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  <a:ea typeface="黑体" pitchFamily="2" charset="-122"/>
                          </a:rPr>
                          <m:t>log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func>
                  </m:oMath>
                </a14:m>
                <a:r>
                  <a:rPr lang="zh-CN" altLang="en-US" dirty="0" smtClean="0"/>
                  <a:t>，</a:t>
                </a:r>
                <a:r>
                  <a:rPr lang="en-US" altLang="zh-CN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sSup>
                      <m:sSup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b="1" i="1" smtClean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 i="0" smtClean="0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b="1" i="1" smtClean="0">
                                    <a:latin typeface="Cambria Math"/>
                                    <a:ea typeface="黑体" pitchFamily="2" charset="-122"/>
                                  </a:rPr>
                                  <m:t>𝟒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𝟑</m:t>
                            </m:r>
                          </m:e>
                        </m:func>
                      </m:sup>
                    </m:sSup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b="1" i="1" smtClean="0">
                        <a:latin typeface="Cambria Math"/>
                        <a:ea typeface="黑体" pitchFamily="2" charset="-122"/>
                      </a:rPr>
                      <m:t>𝚶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(</m:t>
                    </m:r>
                    <m:sSup>
                      <m:sSup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𝟎</m:t>
                        </m:r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.</m:t>
                        </m:r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𝟕𝟗𝟑</m:t>
                        </m:r>
                      </m:sup>
                    </m:sSup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 smtClean="0"/>
              </a:p>
              <a:p>
                <a:pPr lvl="1"/>
                <a:r>
                  <a:rPr lang="en-US" altLang="zh-CN" dirty="0"/>
                  <a:t>∵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𝒏</m:t>
                    </m:r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  <a:ea typeface="黑体" pitchFamily="2" charset="-122"/>
                          </a:rPr>
                          <m:t>log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func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</a:rPr>
                      <m:t>= </m:t>
                    </m:r>
                    <m:r>
                      <a:rPr lang="zh-CN" altLang="en-US" b="1" i="1" smtClean="0">
                        <a:latin typeface="Cambria Math"/>
                      </a:rPr>
                      <m:t>𝚯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+</m:t>
                        </m:r>
                        <m:r>
                          <a:rPr lang="zh-CN" altLang="en-US" b="1" i="1" smtClean="0">
                            <a:latin typeface="Cambria Math"/>
                            <a:ea typeface="黑体" pitchFamily="2" charset="-122"/>
                          </a:rPr>
                          <m:t>𝜺</m:t>
                        </m:r>
                      </m:sup>
                    </m:sSup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CN" dirty="0" smtClean="0"/>
                  <a:t>, </a:t>
                </a:r>
                <a14:m>
                  <m:oMath xmlns:m="http://schemas.openxmlformats.org/officeDocument/2006/math">
                    <m:r>
                      <a:rPr lang="zh-CN" altLang="en-US" i="1" dirty="0" smtClean="0">
                        <a:latin typeface="Cambria Math"/>
                      </a:rPr>
                      <m:t>𝜺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</a:rPr>
                      <m:t>.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</a:rPr>
                      <m:t>𝟐</m:t>
                    </m:r>
                  </m:oMath>
                </a14:m>
                <a:endParaRPr lang="en-US" altLang="zh-CN" b="1" dirty="0" smtClean="0">
                  <a:ea typeface="Cambria Math"/>
                </a:endParaRPr>
              </a:p>
              <a:p>
                <a:pPr lvl="1"/>
                <a:r>
                  <a:rPr lang="zh-CN" altLang="en-US" dirty="0" smtClean="0"/>
                  <a:t>对所有</a:t>
                </a:r>
                <a:r>
                  <a:rPr lang="en-US" altLang="zh-CN" dirty="0" smtClean="0"/>
                  <a:t>n</a:t>
                </a:r>
                <a:r>
                  <a:rPr lang="zh-CN" altLang="en-US" dirty="0" smtClean="0"/>
                  <a:t>有</a:t>
                </a:r>
                <a:r>
                  <a:rPr lang="en-US" altLang="zh-CN" dirty="0" smtClean="0"/>
                  <a:t> 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/>
                      </a:rPr>
                      <m:t>𝐚</m:t>
                    </m:r>
                    <m:r>
                      <a:rPr lang="en-US" altLang="zh-CN" i="1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smtClean="0">
                                <a:latin typeface="Cambria Math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b="1" i="1" smtClean="0">
                                <a:latin typeface="Cambria Math"/>
                              </a:rPr>
                              <m:t>𝒃</m:t>
                            </m:r>
                          </m:den>
                        </m:f>
                      </m:e>
                    </m:d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en-US" altLang="zh-CN" b="1" i="0" smtClean="0">
                        <a:latin typeface="Cambria Math"/>
                      </a:rPr>
                      <m:t>𝟑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𝒃</m:t>
                        </m:r>
                      </m:den>
                    </m:f>
                    <m:func>
                      <m:func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i="1">
                                <a:latin typeface="Cambria Math"/>
                              </a:rPr>
                              <m:t>𝒃</m:t>
                            </m:r>
                          </m:den>
                        </m:f>
                      </m:e>
                    </m:func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≤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en-US" altLang="zh-CN" b="1" i="1" smtClean="0"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e>
                    </m:func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</a:rPr>
                      <m:t>𝒄𝒇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dirty="0" smtClean="0"/>
              </a:p>
              <a:p>
                <a:pPr lvl="1"/>
                <a:r>
                  <a:rPr lang="en-US" altLang="zh-CN" dirty="0" smtClean="0"/>
                  <a:t>∴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  <a:ea typeface="黑体" pitchFamily="2" charset="-122"/>
                      </a:rPr>
                      <m:t>𝚯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𝒇</m:t>
                        </m:r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>
                        <a:latin typeface="Cambria Math"/>
                        <a:ea typeface="黑体" pitchFamily="2" charset="-122"/>
                      </a:rPr>
                      <m:t>𝚯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>
                                <a:latin typeface="Cambria Math"/>
                                <a:ea typeface="黑体" pitchFamily="2" charset="-122"/>
                              </a:rPr>
                              <m:t>l</m:t>
                            </m:r>
                            <m:r>
                              <m:rPr>
                                <m:sty m:val="p"/>
                              </m:rPr>
                              <a:rPr lang="en-US" altLang="zh-CN" b="0">
                                <a:latin typeface="Cambria Math"/>
                                <a:ea typeface="黑体" pitchFamily="2" charset="-122"/>
                              </a:rPr>
                              <m:t>o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latin typeface="Cambria Math"/>
                                <a:ea typeface="黑体" pitchFamily="2" charset="-122"/>
                              </a:rPr>
                              <m:t>g</m:t>
                            </m:r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func>
                      </m:e>
                    </m:d>
                  </m:oMath>
                </a14:m>
                <a:endParaRPr lang="en-US" altLang="zh-CN" dirty="0" smtClean="0"/>
              </a:p>
              <a:p>
                <a:pPr lvl="1"/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48C025-5291-4BF6-8336-4D295967B217}" type="slidenum">
              <a:rPr lang="en-US" altLang="zh-CN" smtClean="0"/>
              <a:pPr>
                <a:defRPr/>
              </a:pPr>
              <a:t>26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43680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递归方程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Master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定理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（例子）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ea typeface="黑体" pitchFamily="2" charset="-122"/>
                  </a:rPr>
                  <a:t>求解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/>
                        <a:ea typeface="黑体" pitchFamily="2" charset="-122"/>
                      </a:rPr>
                      <m:t> 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𝟐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+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𝒏</m:t>
                    </m:r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  <a:ea typeface="黑体" pitchFamily="2" charset="-122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  <a:ea typeface="黑体" pitchFamily="2" charset="-122"/>
                          </a:rPr>
                          <m:t>o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  <a:ea typeface="黑体" pitchFamily="2" charset="-122"/>
                          </a:rPr>
                          <m:t>g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func>
                  </m:oMath>
                </a14:m>
                <a:endParaRPr lang="en-US" altLang="zh-CN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𝒂</m:t>
                    </m:r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</a:rPr>
                      <m:t>𝟐</m:t>
                    </m:r>
                  </m:oMath>
                </a14:m>
                <a:r>
                  <a:rPr lang="en-US" altLang="zh-CN" dirty="0" smtClean="0"/>
                  <a:t>,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𝒃</m:t>
                    </m:r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</a:rPr>
                      <m:t>𝟐</m:t>
                    </m:r>
                  </m:oMath>
                </a14:m>
                <a:r>
                  <a:rPr lang="en-US" altLang="zh-CN" dirty="0" smtClean="0"/>
                  <a:t>,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𝒏</m:t>
                    </m:r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  <a:ea typeface="黑体" pitchFamily="2" charset="-122"/>
                          </a:rPr>
                          <m:t>log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func>
                  </m:oMath>
                </a14:m>
                <a:r>
                  <a:rPr lang="zh-CN" altLang="en-US" dirty="0" smtClean="0"/>
                  <a:t>，</a:t>
                </a:r>
                <a:r>
                  <a:rPr lang="en-US" altLang="zh-CN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sSup>
                      <m:sSup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b="1" i="1" smtClean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 i="0" smtClean="0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b="1" i="1" smtClean="0">
                                    <a:latin typeface="Cambria Math"/>
                                    <a:ea typeface="黑体" pitchFamily="2" charset="-122"/>
                                  </a:rPr>
                                  <m:t>𝟐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e>
                        </m:func>
                      </m:sup>
                    </m:sSup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b="1" i="1" smtClean="0">
                        <a:latin typeface="Cambria Math"/>
                        <a:ea typeface="黑体" pitchFamily="2" charset="-122"/>
                      </a:rPr>
                      <m:t>𝚶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</m:oMath>
                </a14:m>
                <a:endParaRPr lang="en-US" altLang="zh-CN" b="1" dirty="0" smtClean="0">
                  <a:ea typeface="黑体" pitchFamily="2" charset="-122"/>
                </a:endParaRPr>
              </a:p>
              <a:p>
                <a:pPr lvl="1"/>
                <a:r>
                  <a:rPr lang="zh-CN" altLang="en-US" dirty="0" smtClean="0"/>
                  <a:t>虽然</a:t>
                </a:r>
                <a:r>
                  <a:rPr lang="en-US" altLang="zh-CN" dirty="0" smtClean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𝒏</m:t>
                    </m:r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  <a:ea typeface="黑体" pitchFamily="2" charset="-122"/>
                          </a:rPr>
                          <m:t>log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func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≥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𝒏</m:t>
                    </m:r>
                  </m:oMath>
                </a14:m>
                <a:r>
                  <a:rPr lang="en-US" altLang="zh-CN" dirty="0" smtClean="0"/>
                  <a:t>,</a:t>
                </a:r>
                <a:r>
                  <a:rPr lang="zh-CN" altLang="en-US" dirty="0" smtClean="0"/>
                  <a:t>但是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𝒏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</m:den>
                    </m:f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  <a:ea typeface="黑体" pitchFamily="2" charset="-122"/>
                          </a:rPr>
                          <m:t>o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</a:rPr>
                          <m:t>g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e>
                    </m:func>
                  </m:oMath>
                </a14:m>
                <a:r>
                  <a:rPr lang="zh-CN" altLang="en-US" dirty="0" smtClean="0"/>
                  <a:t>渐近小于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r>
                          <a:rPr lang="zh-CN" altLang="en-US" i="1">
                            <a:latin typeface="Cambria Math"/>
                            <a:ea typeface="黑体" pitchFamily="2" charset="-122"/>
                          </a:rPr>
                          <m:t>𝜺</m:t>
                        </m:r>
                      </m:sup>
                    </m:sSup>
                  </m:oMath>
                </a14:m>
                <a:endParaRPr lang="en-US" altLang="zh-CN" dirty="0" smtClean="0"/>
              </a:p>
              <a:p>
                <a:pPr lvl="1"/>
                <a:endParaRPr lang="en-US" altLang="zh-CN" dirty="0" smtClean="0"/>
              </a:p>
              <a:p>
                <a:pPr lvl="1"/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48C025-5291-4BF6-8336-4D295967B217}" type="slidenum">
              <a:rPr lang="en-US" altLang="zh-CN" smtClean="0"/>
              <a:pPr>
                <a:defRPr/>
              </a:pPr>
              <a:t>27</a:t>
            </a:fld>
            <a:endParaRPr lang="en-US" altLang="zh-CN" dirty="0"/>
          </a:p>
        </p:txBody>
      </p:sp>
      <p:grpSp>
        <p:nvGrpSpPr>
          <p:cNvPr id="5" name="组合 4"/>
          <p:cNvGrpSpPr/>
          <p:nvPr/>
        </p:nvGrpSpPr>
        <p:grpSpPr>
          <a:xfrm>
            <a:off x="71500" y="4798668"/>
            <a:ext cx="8690200" cy="1690672"/>
            <a:chOff x="71500" y="4329611"/>
            <a:chExt cx="8690200" cy="16906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33"/>
                <p:cNvSpPr>
                  <a:spLocks noChangeArrowheads="1"/>
                </p:cNvSpPr>
                <p:nvPr/>
              </p:nvSpPr>
              <p:spPr bwMode="auto">
                <a:xfrm>
                  <a:off x="431539" y="4695749"/>
                  <a:ext cx="2357537" cy="92480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2000" i="1" smtClean="0">
                            <a:latin typeface="Cambria Math"/>
                            <a:ea typeface="黑体" pitchFamily="2" charset="-122"/>
                          </a:rPr>
                          <m:t>𝑻</m:t>
                        </m:r>
                        <m:d>
                          <m:d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dPr>
                          <m:e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d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=</m:t>
                        </m:r>
                        <m:r>
                          <a:rPr lang="zh-CN" altLang="en-US" sz="2000" i="1">
                            <a:latin typeface="Cambria Math"/>
                            <a:ea typeface="黑体" pitchFamily="2" charset="-122"/>
                          </a:rPr>
                          <m:t>𝚯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2000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sz="2000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sz="2000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oMath>
                    </m:oMathPara>
                  </a14:m>
                  <a:endParaRPr lang="en-US" altLang="zh-CN" sz="2000" b="1" i="1" dirty="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6" name="Rectangle 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31539" y="4695749"/>
                  <a:ext cx="2357537" cy="92480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34"/>
                <p:cNvSpPr>
                  <a:spLocks noChangeArrowheads="1"/>
                </p:cNvSpPr>
                <p:nvPr/>
              </p:nvSpPr>
              <p:spPr bwMode="auto">
                <a:xfrm>
                  <a:off x="5472411" y="4698943"/>
                  <a:ext cx="2447961" cy="921614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𝑻</m:t>
                        </m:r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d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=</m:t>
                        </m:r>
                        <m:r>
                          <a:rPr lang="zh-CN" altLang="en-US" i="1">
                            <a:latin typeface="Cambria Math"/>
                            <a:ea typeface="黑体" pitchFamily="2" charset="-122"/>
                          </a:rPr>
                          <m:t>𝚯</m:t>
                        </m:r>
                        <m:r>
                          <a:rPr lang="en-US" altLang="zh-CN" b="1" i="1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r>
                          <a:rPr lang="en-US" altLang="zh-CN" b="1" i="1">
                            <a:latin typeface="Cambria Math"/>
                            <a:ea typeface="黑体" pitchFamily="2" charset="-122"/>
                          </a:rPr>
                          <m:t>𝒇</m:t>
                        </m:r>
                        <m:d>
                          <m:dPr>
                            <m:ctrlPr>
                              <a:rPr lang="en-US" altLang="zh-CN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d>
                        <m:r>
                          <a:rPr lang="en-US" altLang="zh-CN" b="1" i="1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oMath>
                    </m:oMathPara>
                  </a14:m>
                  <a:endParaRPr lang="en-US" altLang="zh-CN" b="1" i="1" dirty="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7" name="Rectangle 3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472411" y="4698943"/>
                  <a:ext cx="2447961" cy="921614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Rectangle 38"/>
            <p:cNvSpPr>
              <a:spLocks noChangeArrowheads="1"/>
            </p:cNvSpPr>
            <p:nvPr/>
          </p:nvSpPr>
          <p:spPr bwMode="auto">
            <a:xfrm>
              <a:off x="2789077" y="5099557"/>
              <a:ext cx="2683335" cy="521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" name="Line 37"/>
            <p:cNvSpPr>
              <a:spLocks noChangeShapeType="1"/>
            </p:cNvSpPr>
            <p:nvPr/>
          </p:nvSpPr>
          <p:spPr bwMode="auto">
            <a:xfrm>
              <a:off x="4130744" y="4695750"/>
              <a:ext cx="0" cy="92480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71500" y="5620557"/>
              <a:ext cx="83301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矩形 10"/>
                <p:cNvSpPr/>
                <p:nvPr/>
              </p:nvSpPr>
              <p:spPr>
                <a:xfrm>
                  <a:off x="3708085" y="5635702"/>
                  <a:ext cx="888898" cy="38164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b="1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b="1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1" name="矩形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08085" y="5635702"/>
                  <a:ext cx="888898" cy="381643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矩形 11"/>
                <p:cNvSpPr/>
                <p:nvPr/>
              </p:nvSpPr>
              <p:spPr>
                <a:xfrm>
                  <a:off x="5056062" y="5638640"/>
                  <a:ext cx="1125756" cy="38164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1" smtClean="0">
                                    <a:latin typeface="Cambria Math"/>
                                    <a:ea typeface="黑体" pitchFamily="2" charset="-122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zh-CN" altLang="en-US" b="0" i="1" smtClean="0">
                                    <a:latin typeface="Cambria Math"/>
                                    <a:ea typeface="黑体" pitchFamily="2" charset="-122"/>
                                  </a:rPr>
                                  <m:t>𝜀</m:t>
                                </m:r>
                              </m:sup>
                            </m:sSup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b="1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b="1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2" name="矩形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56062" y="5638640"/>
                  <a:ext cx="1125756" cy="381643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矩形 12"/>
                <p:cNvSpPr/>
                <p:nvPr/>
              </p:nvSpPr>
              <p:spPr>
                <a:xfrm>
                  <a:off x="2195736" y="5638640"/>
                  <a:ext cx="1247586" cy="38164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US" altLang="zh-CN" i="1" smtClean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1" smtClean="0">
                                    <a:latin typeface="Cambria Math"/>
                                    <a:ea typeface="黑体" pitchFamily="2" charset="-122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b="0" i="1" smtClean="0">
                                    <a:latin typeface="Cambria Math"/>
                                    <a:ea typeface="黑体" pitchFamily="2" charset="-122"/>
                                  </a:rPr>
                                  <m:t>−</m:t>
                                </m:r>
                                <m:r>
                                  <a:rPr lang="zh-CN" altLang="en-US" i="1" smtClean="0">
                                    <a:latin typeface="Cambria Math"/>
                                    <a:ea typeface="黑体" pitchFamily="2" charset="-122"/>
                                  </a:rPr>
                                  <m:t>𝜀</m:t>
                                </m:r>
                              </m:sup>
                            </m:sSup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b="1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b="1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3" name="矩形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95736" y="5638640"/>
                  <a:ext cx="1247586" cy="381643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矩形 13"/>
                <p:cNvSpPr/>
                <p:nvPr/>
              </p:nvSpPr>
              <p:spPr>
                <a:xfrm>
                  <a:off x="3390381" y="4329611"/>
                  <a:ext cx="148072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n-US" i="1">
                            <a:latin typeface="Cambria Math"/>
                            <a:ea typeface="黑体" pitchFamily="2" charset="-122"/>
                          </a:rPr>
                          <m:t>𝚯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𝒇</m:t>
                        </m:r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d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>
                                <a:latin typeface="Cambria Math"/>
                                <a:ea typeface="黑体" pitchFamily="2" charset="-122"/>
                              </a:rPr>
                              <m:t>lg</m:t>
                            </m:r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func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4" name="矩形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90381" y="4329611"/>
                  <a:ext cx="1480725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矩形 14"/>
                <p:cNvSpPr/>
                <p:nvPr/>
              </p:nvSpPr>
              <p:spPr>
                <a:xfrm>
                  <a:off x="8041631" y="5623750"/>
                  <a:ext cx="72006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𝒇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5" name="矩形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41631" y="5623750"/>
                  <a:ext cx="720069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4" name="组合 23"/>
          <p:cNvGrpSpPr/>
          <p:nvPr/>
        </p:nvGrpSpPr>
        <p:grpSpPr>
          <a:xfrm>
            <a:off x="4820904" y="6089613"/>
            <a:ext cx="1440315" cy="769059"/>
            <a:chOff x="4820904" y="6089613"/>
            <a:chExt cx="1440315" cy="769059"/>
          </a:xfrm>
        </p:grpSpPr>
        <p:cxnSp>
          <p:nvCxnSpPr>
            <p:cNvPr id="17" name="直接箭头连接符 16"/>
            <p:cNvCxnSpPr/>
            <p:nvPr/>
          </p:nvCxnSpPr>
          <p:spPr bwMode="auto">
            <a:xfrm flipV="1">
              <a:off x="4850587" y="6089613"/>
              <a:ext cx="0" cy="564072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820904" y="6489340"/>
              <a:ext cx="1440315" cy="3693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 eaLnBrk="1" hangingPunct="1">
                <a:buFont typeface="Wingdings" pitchFamily="2" charset="2"/>
                <a:buNone/>
              </a:pPr>
              <a:r>
                <a:rPr lang="zh-CN" altLang="en-US" b="1" dirty="0" smtClean="0">
                  <a:solidFill>
                    <a:srgbClr val="000099"/>
                  </a:solidFill>
                  <a:ea typeface="黑体" pitchFamily="49" charset="-122"/>
                </a:rPr>
                <a:t>落于此区域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325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Master</a:t>
            </a:r>
            <a:r>
              <a:rPr lang="zh-CN" altLang="en-US" dirty="0" smtClean="0"/>
              <a:t>定理证明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 smtClean="0"/>
                  <a:t>证明思路</a:t>
                </a:r>
                <a:endParaRPr lang="en-US" altLang="zh-CN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𝒂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≥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𝟏</m:t>
                    </m:r>
                    <m:r>
                      <m:rPr>
                        <m:nor/>
                      </m:rPr>
                      <a:rPr lang="zh-CN" altLang="en-US" dirty="0">
                        <a:latin typeface="Arial" charset="0"/>
                        <a:ea typeface="黑体" pitchFamily="2" charset="-122"/>
                      </a:rPr>
                      <m:t>，</m:t>
                    </m:r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𝒃</m:t>
                    </m:r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&gt;</m:t>
                    </m:r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𝟏</m:t>
                    </m:r>
                    <m:r>
                      <m:rPr>
                        <m:nor/>
                      </m:rPr>
                      <a:rPr lang="zh-CN" altLang="en-US" dirty="0">
                        <a:latin typeface="Arial" charset="0"/>
                        <a:ea typeface="黑体" pitchFamily="2" charset="-122"/>
                      </a:rPr>
                      <m:t> </m:t>
                    </m:r>
                    <m:r>
                      <m:rPr>
                        <m:nor/>
                      </m:rPr>
                      <a:rPr lang="zh-CN" altLang="en-US" dirty="0">
                        <a:latin typeface="Arial" charset="0"/>
                        <a:ea typeface="黑体" pitchFamily="2" charset="-122"/>
                      </a:rPr>
                      <m:t>是常数，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𝒇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(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𝒏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m:rPr>
                        <m:nor/>
                      </m:rPr>
                      <a:rPr lang="zh-CN" altLang="en-US" dirty="0">
                        <a:latin typeface="Arial" charset="0"/>
                        <a:ea typeface="黑体" pitchFamily="2" charset="-122"/>
                      </a:rPr>
                      <m:t> </m:t>
                    </m:r>
                    <m:r>
                      <m:rPr>
                        <m:nor/>
                      </m:rPr>
                      <a:rPr lang="zh-CN" altLang="en-US" dirty="0">
                        <a:latin typeface="Arial" charset="0"/>
                        <a:ea typeface="黑体" pitchFamily="2" charset="-122"/>
                      </a:rPr>
                      <m:t>是正函数</m:t>
                    </m:r>
                  </m:oMath>
                </a14:m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 smtClean="0">
                    <a:ea typeface="黑体" pitchFamily="2" charset="-122"/>
                  </a:rPr>
                  <a:t>对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𝒂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𝒃</m:t>
                            </m:r>
                          </m:den>
                        </m:f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+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𝒇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(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𝒏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zh-CN" altLang="en-US" dirty="0" smtClean="0"/>
                  <a:t> 展开可得</a:t>
                </a:r>
                <a:endParaRPr lang="en-US" altLang="zh-CN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>
                        <a:latin typeface="Cambria Math"/>
                      </a:rPr>
                      <m:t>𝚯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+</m:t>
                    </m:r>
                    <m:nary>
                      <m:naryPr>
                        <m:chr m:val="∑"/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b="1" i="1" smtClean="0">
                            <a:latin typeface="Cambria Math"/>
                          </a:rPr>
                          <m:t>𝒊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=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𝟎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𝒌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sup>
                      <m:e>
                        <m:sSup>
                          <m:sSup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b="1" i="1" smtClean="0">
                                <a:latin typeface="Cambria Math"/>
                              </a:rPr>
                              <m:t>𝒊</m:t>
                            </m:r>
                          </m:sup>
                        </m:sSup>
                        <m:r>
                          <a:rPr lang="en-US" altLang="zh-CN" b="1" i="1" smtClean="0">
                            <a:latin typeface="Cambria Math"/>
                          </a:rPr>
                          <m:t>𝒇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smtClean="0">
                                <a:latin typeface="Cambria Math"/>
                              </a:rPr>
                              <m:t>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𝒊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b="1" i="1" smtClean="0">
                            <a:latin typeface="Cambria Math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altLang="zh-CN" dirty="0"/>
                  <a:t>,</a:t>
                </a:r>
                <a:endParaRPr lang="en-US" altLang="zh-CN" dirty="0" smtClean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𝒃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𝒌</m:t>
                        </m:r>
                      </m:sup>
                    </m:sSup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, 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𝒌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b="0">
                                <a:latin typeface="Cambria Math"/>
                                <a:ea typeface="黑体" pitchFamily="2" charset="-122"/>
                              </a:rPr>
                              <m:t>log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𝒃</m:t>
                            </m:r>
                          </m:sub>
                        </m:sSub>
                      </m:fName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func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, 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𝒂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𝒌</m:t>
                        </m:r>
                      </m:sup>
                    </m:sSup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𝒂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func>
                      </m:sup>
                    </m:sSup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</m:oMath>
                </a14:m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 smtClean="0"/>
                  <a:t>令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p>
                      <m:e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sup>
                        </m:sSup>
                        <m:r>
                          <a:rPr lang="en-US" altLang="zh-CN" b="1" i="1" smtClean="0">
                            <a:latin typeface="Cambria Math"/>
                          </a:rPr>
                          <m:t>𝒇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</a:rPr>
                              <m:t>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</a:rPr>
                                  <m:t>𝒊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b="1" i="1" smtClean="0">
                            <a:latin typeface="Cambria Math"/>
                          </a:rPr>
                          <m:t>)</m:t>
                        </m:r>
                      </m:e>
                    </m:nary>
                  </m:oMath>
                </a14:m>
                <a:endParaRPr lang="en-US" altLang="zh-CN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>
                        <a:latin typeface="Cambria Math"/>
                      </a:rPr>
                      <m:t>𝚯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</m:e>
                    </m:d>
                    <m:r>
                      <a:rPr lang="en-US" altLang="zh-CN" i="1">
                        <a:latin typeface="Cambria Math"/>
                      </a:rPr>
                      <m:t>+</m:t>
                    </m:r>
                    <m:r>
                      <a:rPr lang="en-US" altLang="zh-CN" b="1" i="1" smtClean="0">
                        <a:latin typeface="Cambria Math"/>
                      </a:rPr>
                      <m:t>𝒈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dirty="0" smtClean="0"/>
              </a:p>
              <a:p>
                <a:pPr lvl="1"/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48C025-5291-4BF6-8336-4D295967B217}" type="slidenum">
              <a:rPr lang="en-US" altLang="zh-CN" smtClean="0"/>
              <a:pPr>
                <a:defRPr/>
              </a:pPr>
              <a:t>28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3152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Master</a:t>
            </a:r>
            <a:r>
              <a:rPr lang="zh-CN" altLang="en-US" dirty="0"/>
              <a:t>定理证明</a:t>
            </a:r>
            <a:endParaRPr lang="zh-CN" alt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 smtClean="0"/>
                  <a:t>证明思路</a:t>
                </a:r>
                <a:endParaRPr lang="en-US" altLang="zh-CN" dirty="0"/>
              </a:p>
              <a:p>
                <a:pPr lvl="2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若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𝒇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b="1" i="1" smtClean="0">
                        <a:latin typeface="Cambria Math"/>
                        <a:ea typeface="黑体" pitchFamily="2" charset="-122"/>
                      </a:rPr>
                      <m:t>𝚶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 smtClean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0" smtClean="0">
                                    <a:latin typeface="Cambria Math"/>
                                    <a:ea typeface="黑体" pitchFamily="2" charset="-122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i="0" smtClean="0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b="1" i="1" smtClean="0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)</m:t>
                            </m:r>
                          </m:e>
                        </m:func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−</m:t>
                        </m:r>
                        <m:r>
                          <a:rPr lang="zh-CN" altLang="en-US" b="1" i="1" smtClean="0">
                            <a:latin typeface="Cambria Math"/>
                            <a:ea typeface="黑体" pitchFamily="2" charset="-122"/>
                          </a:rPr>
                          <m:t>𝜺</m:t>
                        </m:r>
                      </m:sup>
                    </m:sSup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</a:t>
                </a:r>
                <a14:m>
                  <m:oMath xmlns:m="http://schemas.openxmlformats.org/officeDocument/2006/math">
                    <m:r>
                      <a:rPr lang="zh-CN" altLang="en-US" i="1" dirty="0" smtClean="0">
                        <a:latin typeface="Cambria Math"/>
                        <a:ea typeface="黑体" pitchFamily="2" charset="-122"/>
                      </a:rPr>
                      <m:t>𝜺</m:t>
                    </m:r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&gt;</m:t>
                    </m:r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𝟎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 是常数，则有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</a:rPr>
                      <m:t>𝚶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p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𝒏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altLang="zh-CN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i="1">
                                            <a:latin typeface="Cambria Math"/>
                                          </a:rPr>
                                          <m:t>𝒃</m:t>
                                        </m:r>
                                      </m:e>
                                      <m:sup>
                                        <m:r>
                                          <a:rPr lang="en-US" altLang="zh-CN" i="1">
                                            <a:latin typeface="Cambria Math"/>
                                          </a:rPr>
                                          <m:t>𝒊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(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)</m:t>
                                </m:r>
                              </m:e>
                            </m:func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−</m:t>
                            </m:r>
                            <m:r>
                              <a:rPr lang="zh-CN" altLang="en-US" i="1">
                                <a:latin typeface="Cambria Math"/>
                                <a:ea typeface="黑体" pitchFamily="2" charset="-122"/>
                              </a:rPr>
                              <m:t>𝜺</m:t>
                            </m:r>
                          </m:sup>
                        </m:sSup>
                      </m:e>
                    </m:nary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en-US" altLang="zh-CN" dirty="0" smtClean="0"/>
                  <a:t>        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zh-CN" altLang="en-US" i="1">
                        <a:latin typeface="Cambria Math"/>
                      </a:rPr>
                      <m:t>𝚶</m:t>
                    </m:r>
                    <m:r>
                      <a:rPr lang="en-US" altLang="zh-CN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)</m:t>
                            </m:r>
                          </m:e>
                        </m:func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−</m:t>
                        </m:r>
                        <m:r>
                          <a:rPr lang="zh-CN" altLang="en-US" i="1">
                            <a:latin typeface="Cambria Math"/>
                            <a:ea typeface="黑体" pitchFamily="2" charset="-122"/>
                          </a:rPr>
                          <m:t>𝜺</m:t>
                        </m:r>
                      </m:sup>
                    </m:sSup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p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𝒂</m:t>
                                    </m:r>
                                    <m:sSup>
                                      <m:sSupPr>
                                        <m:ctrlPr>
                                          <a:rPr lang="en-US" altLang="zh-CN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b="1" i="1" smtClean="0">
                                            <a:latin typeface="Cambria Math"/>
                                          </a:rPr>
                                          <m:t>𝒃</m:t>
                                        </m:r>
                                      </m:e>
                                      <m:sup>
                                        <m:r>
                                          <a:rPr lang="zh-CN" altLang="en-US" b="1" i="1" smtClean="0">
                                            <a:latin typeface="Cambria Math"/>
                                          </a:rPr>
                                          <m:t>𝜺</m:t>
                                        </m:r>
                                      </m:sup>
                                    </m:s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altLang="zh-CN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i="1">
                                            <a:latin typeface="Cambria Math"/>
                                          </a:rPr>
                                          <m:t>𝒃</m:t>
                                        </m:r>
                                      </m:e>
                                      <m:sup>
                                        <m:func>
                                          <m:funcPr>
                                            <m:ctrlPr>
                                              <a:rPr lang="en-US" altLang="zh-CN" i="1">
                                                <a:latin typeface="Cambria Math" panose="02040503050406030204" pitchFamily="18" charset="0"/>
                                                <a:ea typeface="黑体" pitchFamily="2" charset="-122"/>
                                              </a:rPr>
                                            </m:ctrlPr>
                                          </m:funcPr>
                                          <m:fName>
                                            <m:sSub>
                                              <m:sSubPr>
                                                <m:ctrlPr>
                                                  <a:rPr lang="en-US" altLang="zh-CN" i="1">
                                                    <a:latin typeface="Cambria Math" panose="02040503050406030204" pitchFamily="18" charset="0"/>
                                                    <a:ea typeface="黑体" pitchFamily="2" charset="-122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altLang="zh-CN">
                                                    <a:latin typeface="Cambria Math"/>
                                                    <a:ea typeface="黑体" pitchFamily="2" charset="-122"/>
                                                  </a:rPr>
                                                  <m:t>log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altLang="zh-CN" i="1">
                                                    <a:latin typeface="Cambria Math"/>
                                                    <a:ea typeface="黑体" pitchFamily="2" charset="-122"/>
                                                  </a:rPr>
                                                  <m:t>𝒃</m:t>
                                                </m:r>
                                              </m:sub>
                                            </m:sSub>
                                          </m:fName>
                                          <m:e>
                                            <m:r>
                                              <a:rPr lang="en-US" altLang="zh-CN" i="1">
                                                <a:latin typeface="Cambria Math"/>
                                                <a:ea typeface="黑体" pitchFamily="2" charset="-122"/>
                                              </a:rPr>
                                              <m:t>𝒂</m:t>
                                            </m:r>
                                          </m:e>
                                        </m:func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b="1" i="1" smtClean="0">
                                <a:latin typeface="Cambria Math"/>
                              </a:rPr>
                              <m:t>𝒊</m:t>
                            </m:r>
                          </m:sup>
                        </m:sSup>
                      </m:e>
                    </m:nary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en-US" altLang="zh-CN" dirty="0"/>
                  <a:t> </a:t>
                </a:r>
                <a:r>
                  <a:rPr lang="en-US" altLang="zh-CN" dirty="0" smtClean="0"/>
                  <a:t>       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zh-CN" altLang="en-US" i="1">
                        <a:latin typeface="Cambria Math"/>
                      </a:rPr>
                      <m:t>𝚶</m:t>
                    </m:r>
                    <m:r>
                      <a:rPr lang="en-US" altLang="zh-CN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)</m:t>
                            </m:r>
                          </m:e>
                        </m:func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−</m:t>
                        </m:r>
                        <m:r>
                          <a:rPr lang="zh-CN" altLang="en-US" i="1">
                            <a:latin typeface="Cambria Math"/>
                            <a:ea typeface="黑体" pitchFamily="2" charset="-122"/>
                          </a:rPr>
                          <m:t>𝜺</m:t>
                        </m:r>
                      </m:sup>
                    </m:sSup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p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𝒃</m:t>
                                    </m:r>
                                  </m:e>
                                  <m:sup>
                                    <m:r>
                                      <a:rPr lang="zh-CN" altLang="en-US" i="1">
                                        <a:latin typeface="Cambria Math"/>
                                      </a:rPr>
                                      <m:t>𝜺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sup>
                        </m:sSup>
                      </m:e>
                    </m:nary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en-US" altLang="zh-CN" dirty="0" smtClean="0"/>
                  <a:t>        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zh-CN" altLang="en-US" i="1">
                        <a:latin typeface="Cambria Math"/>
                      </a:rPr>
                      <m:t>𝚶</m:t>
                    </m:r>
                    <m:r>
                      <a:rPr lang="en-US" altLang="zh-CN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)</m:t>
                            </m:r>
                          </m:e>
                        </m:func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−</m:t>
                        </m:r>
                        <m:r>
                          <a:rPr lang="zh-CN" altLang="en-US" i="1">
                            <a:latin typeface="Cambria Math"/>
                            <a:ea typeface="黑体" pitchFamily="2" charset="-122"/>
                          </a:rPr>
                          <m:t>𝜺</m:t>
                        </m:r>
                      </m:sup>
                    </m:sSup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p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𝒃</m:t>
                                    </m:r>
                                  </m:e>
                                  <m:sup>
                                    <m:r>
                                      <a:rPr lang="zh-CN" altLang="en-US" i="1">
                                        <a:latin typeface="Cambria Math"/>
                                      </a:rPr>
                                      <m:t>𝜺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sup>
                        </m:sSup>
                      </m:e>
                    </m:nary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zh-CN" altLang="en-US" i="1">
                        <a:latin typeface="Cambria Math"/>
                      </a:rPr>
                      <m:t>𝚶</m:t>
                    </m:r>
                    <m:r>
                      <a:rPr lang="en-US" altLang="zh-CN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)</m:t>
                            </m:r>
                          </m:e>
                        </m:func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−</m:t>
                        </m:r>
                        <m:r>
                          <a:rPr lang="zh-CN" altLang="en-US" i="1">
                            <a:latin typeface="Cambria Math"/>
                            <a:ea typeface="黑体" pitchFamily="2" charset="-122"/>
                          </a:rPr>
                          <m:t>𝜺</m:t>
                        </m:r>
                      </m:sup>
                    </m:sSup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r>
                              <a:rPr lang="zh-CN" altLang="en-US" i="1">
                                <a:latin typeface="Cambria Math"/>
                                <a:ea typeface="黑体" pitchFamily="2" charset="-122"/>
                              </a:rPr>
                              <m:t>𝜺</m:t>
                            </m:r>
                          </m:sup>
                        </m:sSup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𝒃</m:t>
                            </m:r>
                          </m:e>
                          <m:sup>
                            <m:r>
                              <a:rPr lang="zh-CN" altLang="en-US" i="1" smtClean="0">
                                <a:latin typeface="Cambria Math"/>
                                <a:ea typeface="黑体" pitchFamily="2" charset="-122"/>
                              </a:rPr>
                              <m:t>𝜺</m:t>
                            </m:r>
                          </m:sup>
                        </m:sSup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den>
                    </m:f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 smtClean="0"/>
                  <a:t>      </a:t>
                </a:r>
                <a:r>
                  <a:rPr lang="en-US" altLang="zh-CN" dirty="0"/>
                  <a:t> </a:t>
                </a:r>
                <a:r>
                  <a:rPr lang="en-US" altLang="zh-CN" dirty="0" smtClean="0"/>
                  <a:t> 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zh-CN" altLang="en-US" i="1">
                        <a:latin typeface="Cambria Math"/>
                      </a:rPr>
                      <m:t>𝚶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</m:e>
                    </m:d>
                  </m:oMath>
                </a14:m>
                <a:endParaRPr lang="en-US" altLang="zh-CN" dirty="0" smtClean="0">
                  <a:ea typeface="黑体" pitchFamily="2" charset="-122"/>
                </a:endParaRPr>
              </a:p>
              <a:p>
                <a:pPr lvl="2"/>
                <a:r>
                  <a:rPr lang="en-US" altLang="zh-CN" dirty="0"/>
                  <a:t>∴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>
                        <a:latin typeface="Cambria Math"/>
                      </a:rPr>
                      <m:t>𝚯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+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𝒈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>
                        <a:latin typeface="Cambria Math"/>
                      </a:rPr>
                      <m:t>𝚯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</m:e>
                    </m:d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296" t="-2308" b="-64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CF84EC63-10EB-4EE3-BD7E-0F3F2F7FF479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29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6696236" y="683211"/>
                <a:ext cx="2158668" cy="8822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>
                          <a:latin typeface="Cambria Math"/>
                        </a:rPr>
                        <m:t>𝒈</m:t>
                      </m:r>
                      <m:d>
                        <m:dPr>
                          <m:ctrlPr>
                            <a:rPr lang="en-US" altLang="zh-CN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latin typeface="Cambria Math"/>
                            </a:rPr>
                            <m:t>𝒏</m:t>
                          </m:r>
                        </m:e>
                      </m:d>
                      <m:r>
                        <a:rPr lang="en-US" altLang="zh-CN" b="1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i="1">
                              <a:latin typeface="Cambria Math"/>
                            </a:rPr>
                            <m:t>𝒊</m:t>
                          </m:r>
                          <m:r>
                            <a:rPr lang="en-US" altLang="zh-CN" i="1">
                              <a:latin typeface="Cambria Math"/>
                            </a:rPr>
                            <m:t>=</m:t>
                          </m:r>
                          <m:r>
                            <a:rPr lang="en-US" altLang="zh-CN" i="1">
                              <a:latin typeface="Cambria Math"/>
                            </a:rPr>
                            <m:t>𝟎</m:t>
                          </m:r>
                        </m:sub>
                        <m:sup>
                          <m:r>
                            <a:rPr lang="en-US" altLang="zh-CN" i="1">
                              <a:latin typeface="Cambria Math"/>
                            </a:rPr>
                            <m:t>𝒌</m:t>
                          </m:r>
                          <m:r>
                            <a:rPr lang="en-US" altLang="zh-CN" i="1">
                              <a:latin typeface="Cambria Math"/>
                            </a:rPr>
                            <m:t>−</m:t>
                          </m:r>
                          <m:r>
                            <a:rPr lang="en-US" altLang="zh-CN" i="1">
                              <a:latin typeface="Cambria Math"/>
                            </a:rPr>
                            <m:t>𝟏</m:t>
                          </m:r>
                        </m:sup>
                        <m:e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𝒊</m:t>
                              </m:r>
                            </m:sup>
                          </m:sSup>
                          <m:r>
                            <a:rPr lang="en-US" altLang="zh-CN" b="1" i="1">
                              <a:latin typeface="Cambria Math"/>
                            </a:rPr>
                            <m:t>𝒇</m:t>
                          </m:r>
                          <m:r>
                            <a:rPr lang="en-US" altLang="zh-CN" b="1" i="1">
                              <a:latin typeface="Cambria Math"/>
                            </a:rPr>
                            <m:t>(</m:t>
                          </m:r>
                          <m:f>
                            <m:f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i="1">
                                  <a:latin typeface="Cambria Math"/>
                                </a:rPr>
                                <m:t>𝒏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𝒃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𝒊</m:t>
                                  </m:r>
                                </m:sup>
                              </m:sSup>
                            </m:den>
                          </m:f>
                          <m:r>
                            <a:rPr lang="en-US" altLang="zh-CN" b="1" i="1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6236" y="683211"/>
                <a:ext cx="2158668" cy="88222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4319972" y="1556792"/>
                <a:ext cx="4815293" cy="4138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pPr>
                        <m:e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𝒏</m:t>
                          </m:r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=</m:t>
                          </m:r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𝒃</m:t>
                          </m:r>
                        </m:e>
                        <m:sup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𝒌</m:t>
                          </m:r>
                        </m:sup>
                      </m:sSup>
                      <m:r>
                        <a:rPr lang="en-US" altLang="zh-CN" sz="2000" b="1" i="1">
                          <a:latin typeface="Cambria Math"/>
                          <a:ea typeface="黑体" pitchFamily="2" charset="-122"/>
                        </a:rPr>
                        <m:t>, </m:t>
                      </m:r>
                      <m:r>
                        <a:rPr lang="en-US" altLang="zh-CN" sz="2000" b="1" i="1">
                          <a:latin typeface="Cambria Math"/>
                          <a:ea typeface="黑体" pitchFamily="2" charset="-122"/>
                        </a:rPr>
                        <m:t>𝒌</m:t>
                      </m:r>
                      <m:r>
                        <a:rPr lang="en-US" altLang="zh-CN" sz="2000" b="1" i="1">
                          <a:latin typeface="Cambria Math"/>
                          <a:ea typeface="黑体" pitchFamily="2" charset="-122"/>
                        </a:rPr>
                        <m:t>=</m:t>
                      </m:r>
                      <m:func>
                        <m:func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altLang="zh-CN" sz="2000" b="1" i="1"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000">
                                  <a:latin typeface="Cambria Math"/>
                                  <a:ea typeface="黑体" pitchFamily="2" charset="-122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altLang="zh-CN" sz="2000" b="1" i="1">
                                  <a:latin typeface="Cambria Math"/>
                                  <a:ea typeface="黑体" pitchFamily="2" charset="-122"/>
                                </a:rPr>
                                <m:t>𝒃</m:t>
                              </m:r>
                            </m:sub>
                          </m:sSub>
                        </m:fName>
                        <m:e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𝒏</m:t>
                          </m:r>
                        </m:e>
                      </m:func>
                      <m:r>
                        <a:rPr lang="en-US" altLang="zh-CN" sz="2000" b="1" i="1">
                          <a:latin typeface="Cambria Math"/>
                          <a:ea typeface="黑体" pitchFamily="2" charset="-122"/>
                        </a:rPr>
                        <m:t>, </m:t>
                      </m:r>
                      <m:sSup>
                        <m:sSup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pPr>
                        <m:e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𝒂</m:t>
                          </m:r>
                        </m:e>
                        <m:sup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𝒌</m:t>
                          </m:r>
                        </m:sup>
                      </m:sSup>
                      <m:r>
                        <a:rPr lang="en-US" altLang="zh-CN" sz="2000" b="1" i="1">
                          <a:latin typeface="Cambria Math"/>
                          <a:ea typeface="黑体" pitchFamily="2" charset="-122"/>
                        </a:rPr>
                        <m:t>=</m:t>
                      </m:r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/>
                              <a:ea typeface="黑体" pitchFamily="2" charset="-122"/>
                            </a:rPr>
                            <m:t>𝒂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  <a:ea typeface="黑体" pitchFamily="2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>
                                      <a:latin typeface="Cambria Math"/>
                                      <a:ea typeface="黑体" pitchFamily="2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/>
                                      <a:ea typeface="黑体" pitchFamily="2" charset="-122"/>
                                    </a:rPr>
                                    <m:t>𝒃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sz="2000" i="1">
                                  <a:latin typeface="Cambria Math"/>
                                  <a:ea typeface="黑体" pitchFamily="2" charset="-122"/>
                                </a:rPr>
                                <m:t>𝒏</m:t>
                              </m:r>
                            </m:e>
                          </m:func>
                        </m:sup>
                      </m:sSup>
                      <m:r>
                        <a:rPr lang="en-US" altLang="zh-CN" sz="2000" i="1">
                          <a:latin typeface="Cambria Math"/>
                          <a:ea typeface="黑体" pitchFamily="2" charset="-122"/>
                        </a:rPr>
                        <m:t>=</m:t>
                      </m:r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pPr>
                        <m:e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𝒏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  <a:ea typeface="黑体" pitchFamily="2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>
                                      <a:latin typeface="Cambria Math"/>
                                      <a:ea typeface="黑体" pitchFamily="2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/>
                                      <a:ea typeface="黑体" pitchFamily="2" charset="-122"/>
                                    </a:rPr>
                                    <m:t>𝒃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sz="2000" b="1" i="1">
                                  <a:latin typeface="Cambria Math"/>
                                  <a:ea typeface="黑体" pitchFamily="2" charset="-122"/>
                                </a:rPr>
                                <m:t>𝒂</m:t>
                              </m:r>
                            </m:e>
                          </m:func>
                        </m:sup>
                      </m:sSup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972" y="1556792"/>
                <a:ext cx="4815293" cy="413896"/>
              </a:xfrm>
              <a:prstGeom prst="rect">
                <a:avLst/>
              </a:prstGeom>
              <a:blipFill rotWithShape="1">
                <a:blip r:embed="rId5"/>
                <a:stretch>
                  <a:fillRect b="-161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518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一些记号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d>
                      <m:dPr>
                        <m:begChr m:val="⌊"/>
                        <m:endChr m:val="⌋"/>
                        <m:ctrlPr>
                          <a:rPr lang="zh-CN" altLang="en-US" i="1" dirty="0" smtClean="0">
                            <a:latin typeface="Cambria Math" panose="02040503050406030204" pitchFamily="18" charset="0"/>
                            <a:ea typeface="黑体" pitchFamily="2" charset="-122"/>
                            <a:cs typeface="Lucida Sans Unicode" pitchFamily="34" charset="0"/>
                          </a:rPr>
                        </m:ctrlPr>
                      </m:d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  <a:cs typeface="Lucida Sans Unicode" pitchFamily="34" charset="0"/>
                          </a:rPr>
                          <m:t>𝒙</m:t>
                        </m:r>
                      </m:e>
                    </m:d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  <a:cs typeface="Lucida Sans Unicode" pitchFamily="34" charset="0"/>
                  </a:rPr>
                  <a:t>表示小于等于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  <a:cs typeface="Lucida Sans Unicode" pitchFamily="34" charset="0"/>
                      </a:rPr>
                      <m:t>𝒙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  <a:cs typeface="Lucida Sans Unicode" pitchFamily="34" charset="0"/>
                  </a:rPr>
                  <a:t>的最大整数</a:t>
                </a:r>
                <a:endParaRPr lang="en-US" altLang="zh-CN" dirty="0" smtClean="0">
                  <a:latin typeface="Arial" charset="0"/>
                  <a:ea typeface="黑体" pitchFamily="2" charset="-122"/>
                  <a:cs typeface="Lucida Sans Unicode" pitchFamily="34" charset="0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⌈"/>
                        <m:endChr m:val="⌉"/>
                        <m:ctrlPr>
                          <a:rPr lang="zh-CN" altLang="en-US" i="1" smtClean="0">
                            <a:latin typeface="Cambria Math" panose="02040503050406030204" pitchFamily="18" charset="0"/>
                            <a:ea typeface="黑体" pitchFamily="2" charset="-122"/>
                            <a:cs typeface="Lucida Sans Unicode" pitchFamily="34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  <a:cs typeface="Lucida Sans Unicode" pitchFamily="34" charset="0"/>
                          </a:rPr>
                          <m:t>𝒙</m:t>
                        </m:r>
                      </m:e>
                    </m:d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  <a:cs typeface="Lucida Sans Unicode" pitchFamily="34" charset="0"/>
                  </a:rPr>
                  <a:t>表示大于等于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  <a:cs typeface="Lucida Sans Unicode" pitchFamily="34" charset="0"/>
                      </a:rPr>
                      <m:t>𝒙</m:t>
                    </m:r>
                  </m:oMath>
                </a14:m>
                <a:r>
                  <a:rPr lang="zh-CN" altLang="en-US" smtClean="0">
                    <a:latin typeface="Arial" charset="0"/>
                    <a:ea typeface="黑体" pitchFamily="2" charset="-122"/>
                    <a:cs typeface="Lucida Sans Unicode" pitchFamily="34" charset="0"/>
                  </a:rPr>
                  <a:t>的最小整数</a:t>
                </a:r>
                <a:endParaRPr lang="en-US" altLang="zh-CN" dirty="0" smtClean="0">
                  <a:latin typeface="Arial" charset="0"/>
                  <a:ea typeface="黑体" pitchFamily="2" charset="-122"/>
                  <a:cs typeface="Lucida Sans Unicode" pitchFamily="34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  <a:cs typeface="Lucida Sans Unicode" pitchFamily="34" charset="0"/>
                      </a:rPr>
                      <m:t>𝒙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  <a:cs typeface="Lucida Sans Unicode" pitchFamily="34" charset="0"/>
                      </a:rPr>
                      <m:t>−</m:t>
                    </m:r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  <a:cs typeface="Lucida Sans Unicode" pitchFamily="34" charset="0"/>
                      </a:rPr>
                      <m:t>𝟏</m:t>
                    </m:r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  <a:cs typeface="Lucida Sans Unicode" pitchFamily="34" charset="0"/>
                      </a:rPr>
                      <m:t>&lt;</m:t>
                    </m:r>
                    <m:d>
                      <m:dPr>
                        <m:begChr m:val="⌊"/>
                        <m:endChr m:val="⌋"/>
                        <m:ctrlPr>
                          <a:rPr lang="en-US" altLang="zh-CN" b="1" i="1" dirty="0" smtClean="0">
                            <a:latin typeface="Cambria Math" panose="02040503050406030204" pitchFamily="18" charset="0"/>
                            <a:ea typeface="黑体" pitchFamily="2" charset="-122"/>
                            <a:cs typeface="Lucida Sans Unicode" pitchFamily="34" charset="0"/>
                          </a:rPr>
                        </m:ctrlPr>
                      </m:dPr>
                      <m:e>
                        <m:r>
                          <a:rPr lang="en-US" altLang="zh-CN" b="1" i="1" dirty="0" smtClean="0">
                            <a:latin typeface="Cambria Math"/>
                            <a:ea typeface="黑体" pitchFamily="2" charset="-122"/>
                            <a:cs typeface="Lucida Sans Unicode" pitchFamily="34" charset="0"/>
                          </a:rPr>
                          <m:t>𝒙</m:t>
                        </m:r>
                      </m:e>
                    </m:d>
                    <m:r>
                      <a:rPr lang="en-US" altLang="zh-CN" b="1" i="1" dirty="0" smtClean="0">
                        <a:latin typeface="Cambria Math"/>
                        <a:ea typeface="Cambria Math"/>
                        <a:cs typeface="Lucida Sans Unicode" pitchFamily="34" charset="0"/>
                      </a:rPr>
                      <m:t>≤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  <a:cs typeface="Lucida Sans Unicode" pitchFamily="34" charset="0"/>
                      </a:rPr>
                      <m:t>𝒙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  <a:cs typeface="Lucida Sans Unicode" pitchFamily="34" charset="0"/>
                      </a:rPr>
                      <m:t>≤</m:t>
                    </m:r>
                    <m:d>
                      <m:dPr>
                        <m:begChr m:val="⌈"/>
                        <m:endChr m:val="⌉"/>
                        <m:ctrlPr>
                          <a:rPr lang="en-US" altLang="zh-CN" b="1" i="1" dirty="0" smtClean="0">
                            <a:latin typeface="Cambria Math" panose="02040503050406030204" pitchFamily="18" charset="0"/>
                            <a:ea typeface="Cambria Math"/>
                            <a:cs typeface="Lucida Sans Unicode" pitchFamily="34" charset="0"/>
                          </a:rPr>
                        </m:ctrlPr>
                      </m:dPr>
                      <m:e>
                        <m:r>
                          <a:rPr lang="en-US" altLang="zh-CN" b="1" i="1" dirty="0" smtClean="0">
                            <a:latin typeface="Cambria Math"/>
                            <a:ea typeface="Cambria Math"/>
                            <a:cs typeface="Lucida Sans Unicode" pitchFamily="34" charset="0"/>
                          </a:rPr>
                          <m:t>𝒙</m:t>
                        </m:r>
                      </m:e>
                    </m:d>
                    <m:r>
                      <a:rPr lang="en-US" altLang="zh-CN" b="1" i="1" dirty="0" smtClean="0">
                        <a:latin typeface="Cambria Math"/>
                        <a:ea typeface="Cambria Math"/>
                        <a:cs typeface="Lucida Sans Unicode" pitchFamily="34" charset="0"/>
                      </a:rPr>
                      <m:t>&lt;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  <a:cs typeface="Lucida Sans Unicode" pitchFamily="34" charset="0"/>
                      </a:rPr>
                      <m:t>𝒙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  <a:cs typeface="Lucida Sans Unicode" pitchFamily="34" charset="0"/>
                      </a:rPr>
                      <m:t>+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  <a:cs typeface="Lucida Sans Unicode" pitchFamily="34" charset="0"/>
                      </a:rPr>
                      <m:t>𝟏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  <a:cs typeface="Lucida Sans Unicode" pitchFamily="34" charset="0"/>
                </a:endParaRP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  <a:cs typeface="Lucida Sans Unicode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  <a:ea typeface="黑体" pitchFamily="2" charset="-122"/>
                            <a:cs typeface="Lucida Sans Unicode" pitchFamily="34" charset="0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  <a:ea typeface="黑体" pitchFamily="2" charset="-122"/>
                            <a:cs typeface="Lucida Sans Unicode" pitchFamily="34" charset="0"/>
                          </a:rPr>
                          <m:t>o</m:t>
                        </m:r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  <a:ea typeface="黑体" pitchFamily="2" charset="-122"/>
                            <a:cs typeface="Lucida Sans Unicode" pitchFamily="34" charset="0"/>
                          </a:rPr>
                          <m:t>g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  <a:cs typeface="Lucida Sans Unicode" pitchFamily="34" charset="0"/>
                          </a:rPr>
                          <m:t>𝒏</m:t>
                        </m:r>
                      </m:e>
                    </m:func>
                    <m:r>
                      <a:rPr lang="en-US" altLang="zh-CN" i="1">
                        <a:latin typeface="Cambria Math"/>
                        <a:ea typeface="黑体" pitchFamily="2" charset="-122"/>
                        <a:cs typeface="Lucida Sans Unicode" pitchFamily="34" charset="0"/>
                      </a:rPr>
                      <m:t>=</m:t>
                    </m:r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  <a:cs typeface="Lucida Sans Unicode" pitchFamily="34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  <a:cs typeface="Lucida Sans Unicode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b="0">
                                <a:latin typeface="Cambria Math"/>
                                <a:ea typeface="黑体" pitchFamily="2" charset="-122"/>
                                <a:cs typeface="Lucida Sans Unicode" pitchFamily="34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  <a:cs typeface="Lucida Sans Unicode" pitchFamily="34" charset="0"/>
                              </a:rPr>
                              <m:t>𝟐</m:t>
                            </m:r>
                          </m:sub>
                        </m:sSub>
                      </m:fName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  <a:cs typeface="Lucida Sans Unicode" pitchFamily="34" charset="0"/>
                          </a:rPr>
                          <m:t>𝒏</m:t>
                        </m:r>
                      </m:e>
                    </m:func>
                    <m:r>
                      <a:rPr lang="en-US" altLang="zh-CN" i="1">
                        <a:latin typeface="Cambria Math"/>
                        <a:ea typeface="黑体" pitchFamily="2" charset="-122"/>
                        <a:cs typeface="Lucida Sans Unicode" pitchFamily="34" charset="0"/>
                      </a:rPr>
                      <m:t> </m:t>
                    </m:r>
                  </m:oMath>
                </a14:m>
                <a:r>
                  <a:rPr lang="zh-CN" altLang="en-US" dirty="0" smtClean="0">
                    <a:ea typeface="黑体" pitchFamily="2" charset="-122"/>
                    <a:cs typeface="Lucida Sans Unicode" pitchFamily="34" charset="0"/>
                  </a:rPr>
                  <a:t>，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黑体" pitchFamily="2" charset="-122"/>
                            <a:cs typeface="Lucida Sans Unicode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i="0" smtClean="0">
                            <a:latin typeface="Cambria Math"/>
                            <a:ea typeface="黑体" pitchFamily="2" charset="-122"/>
                            <a:cs typeface="Lucida Sans Unicode" pitchFamily="34" charset="0"/>
                          </a:rPr>
                          <m:t>lg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  <a:cs typeface="Lucida Sans Unicode" pitchFamily="34" charset="0"/>
                          </a:rPr>
                          <m:t>𝒏</m:t>
                        </m:r>
                      </m:e>
                    </m:func>
                    <m:r>
                      <a:rPr lang="en-US" altLang="zh-CN" b="1" i="1" smtClean="0">
                        <a:latin typeface="Cambria Math"/>
                        <a:ea typeface="黑体" pitchFamily="2" charset="-122"/>
                        <a:cs typeface="Lucida Sans Unicode" pitchFamily="34" charset="0"/>
                      </a:rPr>
                      <m:t>=</m:t>
                    </m:r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  <a:cs typeface="Lucida Sans Unicode" pitchFamily="34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  <a:ea typeface="黑体" pitchFamily="2" charset="-122"/>
                                <a:cs typeface="Lucida Sans Unicode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b="0" i="0" smtClean="0">
                                <a:latin typeface="Cambria Math"/>
                                <a:ea typeface="黑体" pitchFamily="2" charset="-122"/>
                                <a:cs typeface="Lucida Sans Unicode" pitchFamily="34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  <a:cs typeface="Lucida Sans Unicode" pitchFamily="34" charset="0"/>
                              </a:rPr>
                              <m:t>𝟐</m:t>
                            </m:r>
                          </m:sub>
                        </m:sSub>
                      </m:fName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  <a:cs typeface="Lucida Sans Unicode" pitchFamily="34" charset="0"/>
                          </a:rPr>
                          <m:t>𝒏</m:t>
                        </m:r>
                      </m:e>
                    </m:func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  <a:cs typeface="Lucida Sans Unicode" pitchFamily="34" charset="0"/>
                </a:endParaRP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黑体" pitchFamily="2" charset="-122"/>
                            <a:cs typeface="Lucida Sans Unicode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i="0" smtClean="0">
                            <a:latin typeface="Cambria Math"/>
                            <a:ea typeface="黑体" pitchFamily="2" charset="-122"/>
                            <a:cs typeface="Lucida Sans Unicode" pitchFamily="34" charset="0"/>
                          </a:rPr>
                          <m:t>ln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  <a:cs typeface="Lucida Sans Unicode" pitchFamily="34" charset="0"/>
                          </a:rPr>
                          <m:t>𝒏</m:t>
                        </m:r>
                      </m:e>
                    </m:func>
                    <m:r>
                      <a:rPr lang="en-US" altLang="zh-CN" i="1">
                        <a:latin typeface="Cambria Math"/>
                        <a:ea typeface="黑体" pitchFamily="2" charset="-122"/>
                        <a:cs typeface="Lucida Sans Unicode" pitchFamily="34" charset="0"/>
                      </a:rPr>
                      <m:t>=</m:t>
                    </m:r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  <a:cs typeface="Lucida Sans Unicode" pitchFamily="34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  <a:cs typeface="Lucida Sans Unicode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b="0">
                                <a:latin typeface="Cambria Math"/>
                                <a:ea typeface="黑体" pitchFamily="2" charset="-122"/>
                                <a:cs typeface="Lucida Sans Unicode" pitchFamily="34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  <a:cs typeface="Lucida Sans Unicode" pitchFamily="34" charset="0"/>
                              </a:rPr>
                              <m:t>𝒆</m:t>
                            </m:r>
                          </m:sub>
                        </m:sSub>
                      </m:fName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  <a:cs typeface="Lucida Sans Unicode" pitchFamily="34" charset="0"/>
                          </a:rPr>
                          <m:t>𝒏</m:t>
                        </m:r>
                      </m:e>
                    </m:func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  <a:cs typeface="Lucida Sans Unicode" pitchFamily="34" charset="0"/>
                </a:endParaRPr>
              </a:p>
            </p:txBody>
          </p:sp>
        </mc:Choice>
        <mc:Fallback xmlns="">
          <p:sp>
            <p:nvSpPr>
              <p:cNvPr id="512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24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9FF04355-3996-4497-945A-C3E73C7D1D89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3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Master</a:t>
            </a:r>
            <a:r>
              <a:rPr lang="zh-CN" altLang="en-US" dirty="0"/>
              <a:t>定理证明</a:t>
            </a:r>
            <a:endParaRPr lang="zh-CN" alt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 smtClean="0"/>
                  <a:t>证明思路</a:t>
                </a:r>
                <a:endParaRPr lang="en-US" altLang="zh-CN" dirty="0"/>
              </a:p>
              <a:p>
                <a:pPr lvl="2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若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𝒇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  <a:ea typeface="黑体" pitchFamily="2" charset="-122"/>
                      </a:rPr>
                      <m:t>𝚯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，</a:t>
                </a:r>
                <a14:m>
                  <m:oMath xmlns:m="http://schemas.openxmlformats.org/officeDocument/2006/math">
                    <m:r>
                      <a:rPr lang="zh-CN" altLang="en-US" i="1" dirty="0">
                        <a:latin typeface="Cambria Math"/>
                        <a:ea typeface="黑体" pitchFamily="2" charset="-122"/>
                      </a:rPr>
                      <m:t>𝜺</m:t>
                    </m:r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&gt;</m:t>
                    </m:r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𝟎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 是常数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 则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有</a:t>
                </a:r>
                <a:endParaRPr lang="en-US" altLang="zh-CN" i="1" dirty="0" smtClean="0">
                  <a:latin typeface="Cambria Math"/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</a:rPr>
                      <m:t>𝚯</m:t>
                    </m:r>
                    <m:r>
                      <a:rPr lang="en-US" altLang="zh-CN" i="1">
                        <a:latin typeface="Cambria Math"/>
                      </a:rPr>
                      <m:t>(</m:t>
                    </m:r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p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𝒏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altLang="zh-CN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i="1">
                                            <a:latin typeface="Cambria Math"/>
                                          </a:rPr>
                                          <m:t>𝒃</m:t>
                                        </m:r>
                                      </m:e>
                                      <m:sup>
                                        <m:r>
                                          <a:rPr lang="en-US" altLang="zh-CN" i="1">
                                            <a:latin typeface="Cambria Math"/>
                                          </a:rPr>
                                          <m:t>𝒊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 smtClean="0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</m:e>
                    </m:nary>
                    <m:r>
                      <a:rPr lang="en-US" altLang="zh-CN" i="1">
                        <a:latin typeface="Cambria Math"/>
                      </a:rPr>
                      <m:t>)</m:t>
                    </m:r>
                  </m:oMath>
                </a14:m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en-US" altLang="zh-CN" dirty="0"/>
                  <a:t>        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</a:rPr>
                      <m:t>𝚯</m:t>
                    </m:r>
                    <m:r>
                      <a:rPr lang="en-US" altLang="zh-CN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p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𝒂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altLang="zh-CN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i="1">
                                            <a:latin typeface="Cambria Math"/>
                                          </a:rPr>
                                          <m:t>𝒃</m:t>
                                        </m:r>
                                      </m:e>
                                      <m:sup>
                                        <m:func>
                                          <m:funcPr>
                                            <m:ctrlPr>
                                              <a:rPr lang="en-US" altLang="zh-CN" i="1">
                                                <a:latin typeface="Cambria Math" panose="02040503050406030204" pitchFamily="18" charset="0"/>
                                                <a:ea typeface="黑体" pitchFamily="2" charset="-122"/>
                                              </a:rPr>
                                            </m:ctrlPr>
                                          </m:funcPr>
                                          <m:fName>
                                            <m:sSub>
                                              <m:sSubPr>
                                                <m:ctrlPr>
                                                  <a:rPr lang="en-US" altLang="zh-CN" i="1">
                                                    <a:latin typeface="Cambria Math" panose="02040503050406030204" pitchFamily="18" charset="0"/>
                                                    <a:ea typeface="黑体" pitchFamily="2" charset="-122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altLang="zh-CN">
                                                    <a:latin typeface="Cambria Math"/>
                                                    <a:ea typeface="黑体" pitchFamily="2" charset="-122"/>
                                                  </a:rPr>
                                                  <m:t>log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altLang="zh-CN" i="1">
                                                    <a:latin typeface="Cambria Math"/>
                                                    <a:ea typeface="黑体" pitchFamily="2" charset="-122"/>
                                                  </a:rPr>
                                                  <m:t>𝒃</m:t>
                                                </m:r>
                                              </m:sub>
                                            </m:sSub>
                                          </m:fName>
                                          <m:e>
                                            <m:r>
                                              <a:rPr lang="en-US" altLang="zh-CN" i="1">
                                                <a:latin typeface="Cambria Math"/>
                                                <a:ea typeface="黑体" pitchFamily="2" charset="-122"/>
                                              </a:rPr>
                                              <m:t>𝒂</m:t>
                                            </m:r>
                                          </m:e>
                                        </m:func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sup>
                        </m:sSup>
                      </m:e>
                    </m:nary>
                    <m:r>
                      <a:rPr lang="en-US" altLang="zh-CN" i="1">
                        <a:latin typeface="Cambria Math"/>
                      </a:rPr>
                      <m:t>)</m:t>
                    </m:r>
                  </m:oMath>
                </a14:m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en-US" altLang="zh-CN" dirty="0"/>
                  <a:t>        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</a:rPr>
                      <m:t>𝚯</m:t>
                    </m:r>
                    <m:r>
                      <a:rPr lang="en-US" altLang="zh-CN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p>
                      <m:e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e>
                    </m:nary>
                    <m:r>
                      <a:rPr lang="en-US" altLang="zh-CN" i="1">
                        <a:latin typeface="Cambria Math"/>
                      </a:rPr>
                      <m:t>)</m:t>
                    </m:r>
                  </m:oMath>
                </a14:m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en-US" altLang="zh-CN" dirty="0"/>
                  <a:t>        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</a:rPr>
                      <m:t>𝚯</m:t>
                    </m:r>
                    <m:r>
                      <a:rPr lang="en-US" altLang="zh-CN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  <m:r>
                      <a:rPr lang="en-US" altLang="zh-CN" b="1" i="1" smtClean="0">
                        <a:latin typeface="Cambria Math"/>
                      </a:rPr>
                      <m:t>𝒌</m:t>
                    </m:r>
                    <m:r>
                      <a:rPr lang="en-US" altLang="zh-CN" i="1">
                        <a:latin typeface="Cambria Math"/>
                      </a:rPr>
                      <m:t>)</m:t>
                    </m:r>
                  </m:oMath>
                </a14:m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en-US" altLang="zh-CN" dirty="0">
                    <a:latin typeface="Arial" charset="0"/>
                    <a:ea typeface="黑体" pitchFamily="2" charset="-122"/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</a:rPr>
                      <m:t>𝚯</m:t>
                    </m:r>
                    <m:r>
                      <a:rPr lang="en-US" altLang="zh-CN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  <m:func>
                      <m:func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400">
                                <a:latin typeface="Cambria Math"/>
                                <a:ea typeface="黑体" pitchFamily="2" charset="-122"/>
                              </a:rPr>
                              <m:t>l</m:t>
                            </m:r>
                            <m:r>
                              <m:rPr>
                                <m:sty m:val="p"/>
                              </m:rPr>
                              <a:rPr lang="en-US" altLang="zh-CN" sz="2400" smtClean="0">
                                <a:latin typeface="Cambria Math"/>
                                <a:ea typeface="黑体" pitchFamily="2" charset="-122"/>
                              </a:rPr>
                              <m:t>o</m:t>
                            </m:r>
                            <m:r>
                              <m:rPr>
                                <m:sty m:val="p"/>
                              </m:rPr>
                              <a:rPr lang="en-US" altLang="zh-CN" sz="2400">
                                <a:latin typeface="Cambria Math"/>
                                <a:ea typeface="黑体" pitchFamily="2" charset="-122"/>
                              </a:rPr>
                              <m:t>g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  <a:ea typeface="黑体" pitchFamily="2" charset="-122"/>
                              </a:rPr>
                              <m:t>𝒃</m:t>
                            </m:r>
                          </m:sub>
                        </m:sSub>
                      </m:fName>
                      <m:e>
                        <m:r>
                          <a:rPr lang="en-US" altLang="zh-CN" sz="2400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func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/>
                  <a:t>      </a:t>
                </a:r>
                <a:r>
                  <a:rPr lang="en-US" altLang="zh-CN" dirty="0"/>
                  <a:t>  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</a:rPr>
                      <m:t>𝚯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  <m:func>
                          <m:func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i="0" smtClean="0">
                                <a:latin typeface="Cambria Math"/>
                                <a:ea typeface="黑体" pitchFamily="2" charset="-122"/>
                              </a:rPr>
                              <m:t>l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 smtClean="0">
                                <a:latin typeface="Cambria Math"/>
                                <a:ea typeface="黑体" pitchFamily="2" charset="-122"/>
                              </a:rPr>
                              <m:t>o</m:t>
                            </m:r>
                            <m:r>
                              <m:rPr>
                                <m:sty m:val="p"/>
                              </m:rPr>
                              <a:rPr lang="en-US" altLang="zh-CN" i="0" smtClean="0">
                                <a:latin typeface="Cambria Math"/>
                                <a:ea typeface="黑体" pitchFamily="2" charset="-122"/>
                              </a:rPr>
                              <m:t>g</m:t>
                            </m:r>
                          </m:fName>
                          <m:e>
                            <m:r>
                              <a:rPr lang="en-US" altLang="zh-CN" b="1" i="1" smtClean="0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</m:func>
                      </m:e>
                    </m:d>
                  </m:oMath>
                </a14:m>
                <a:endParaRPr lang="en-US" altLang="zh-CN" i="1" dirty="0" smtClean="0">
                  <a:latin typeface="Cambria Math"/>
                  <a:ea typeface="黑体" pitchFamily="2" charset="-122"/>
                </a:endParaRPr>
              </a:p>
              <a:p>
                <a:pPr lvl="2"/>
                <a:r>
                  <a:rPr lang="en-US" altLang="zh-CN" dirty="0"/>
                  <a:t>∴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>
                        <a:latin typeface="Cambria Math"/>
                      </a:rPr>
                      <m:t>𝚯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+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𝒈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  <a:ea typeface="黑体" pitchFamily="2" charset="-122"/>
                      </a:rPr>
                      <m:t>𝚯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</m:e>
                        </m:func>
                      </m:sup>
                    </m:sSup>
                    <m:func>
                      <m:func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i="0" smtClean="0">
                            <a:latin typeface="Cambria Math"/>
                            <a:ea typeface="黑体" pitchFamily="2" charset="-122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  <a:ea typeface="黑体" pitchFamily="2" charset="-122"/>
                          </a:rPr>
                          <m:t>o</m:t>
                        </m:r>
                        <m:r>
                          <m:rPr>
                            <m:sty m:val="p"/>
                          </m:rPr>
                          <a:rPr lang="en-US" altLang="zh-CN" i="0" smtClean="0">
                            <a:latin typeface="Cambria Math"/>
                            <a:ea typeface="黑体" pitchFamily="2" charset="-122"/>
                          </a:rPr>
                          <m:t>g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func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 b="-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CF84EC63-10EB-4EE3-BD7E-0F3F2F7FF479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30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6696236" y="683211"/>
                <a:ext cx="2158668" cy="8822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>
                          <a:latin typeface="Cambria Math"/>
                        </a:rPr>
                        <m:t>𝒈</m:t>
                      </m:r>
                      <m:d>
                        <m:dPr>
                          <m:ctrlPr>
                            <a:rPr lang="en-US" altLang="zh-CN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latin typeface="Cambria Math"/>
                            </a:rPr>
                            <m:t>𝒏</m:t>
                          </m:r>
                        </m:e>
                      </m:d>
                      <m:r>
                        <a:rPr lang="en-US" altLang="zh-CN" b="1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i="1">
                              <a:latin typeface="Cambria Math"/>
                            </a:rPr>
                            <m:t>𝒊</m:t>
                          </m:r>
                          <m:r>
                            <a:rPr lang="en-US" altLang="zh-CN" i="1">
                              <a:latin typeface="Cambria Math"/>
                            </a:rPr>
                            <m:t>=</m:t>
                          </m:r>
                          <m:r>
                            <a:rPr lang="en-US" altLang="zh-CN" i="1">
                              <a:latin typeface="Cambria Math"/>
                            </a:rPr>
                            <m:t>𝟎</m:t>
                          </m:r>
                        </m:sub>
                        <m:sup>
                          <m:r>
                            <a:rPr lang="en-US" altLang="zh-CN" i="1">
                              <a:latin typeface="Cambria Math"/>
                            </a:rPr>
                            <m:t>𝒌</m:t>
                          </m:r>
                          <m:r>
                            <a:rPr lang="en-US" altLang="zh-CN" i="1">
                              <a:latin typeface="Cambria Math"/>
                            </a:rPr>
                            <m:t>−</m:t>
                          </m:r>
                          <m:r>
                            <a:rPr lang="en-US" altLang="zh-CN" i="1">
                              <a:latin typeface="Cambria Math"/>
                            </a:rPr>
                            <m:t>𝟏</m:t>
                          </m:r>
                        </m:sup>
                        <m:e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𝒊</m:t>
                              </m:r>
                            </m:sup>
                          </m:sSup>
                          <m:r>
                            <a:rPr lang="en-US" altLang="zh-CN" b="1" i="1">
                              <a:latin typeface="Cambria Math"/>
                            </a:rPr>
                            <m:t>𝒇</m:t>
                          </m:r>
                          <m:r>
                            <a:rPr lang="en-US" altLang="zh-CN" b="1" i="1">
                              <a:latin typeface="Cambria Math"/>
                            </a:rPr>
                            <m:t>(</m:t>
                          </m:r>
                          <m:f>
                            <m:f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i="1">
                                  <a:latin typeface="Cambria Math"/>
                                </a:rPr>
                                <m:t>𝒏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𝒃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𝒊</m:t>
                                  </m:r>
                                </m:sup>
                              </m:sSup>
                            </m:den>
                          </m:f>
                          <m:r>
                            <a:rPr lang="en-US" altLang="zh-CN" b="1" i="1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6236" y="683211"/>
                <a:ext cx="2158668" cy="8822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4319972" y="1556792"/>
                <a:ext cx="4815293" cy="4138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pPr>
                        <m:e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𝒏</m:t>
                          </m:r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=</m:t>
                          </m:r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𝒃</m:t>
                          </m:r>
                        </m:e>
                        <m:sup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𝒌</m:t>
                          </m:r>
                        </m:sup>
                      </m:sSup>
                      <m:r>
                        <a:rPr lang="en-US" altLang="zh-CN" sz="2000" b="1" i="1">
                          <a:latin typeface="Cambria Math"/>
                          <a:ea typeface="黑体" pitchFamily="2" charset="-122"/>
                        </a:rPr>
                        <m:t>, </m:t>
                      </m:r>
                      <m:r>
                        <a:rPr lang="en-US" altLang="zh-CN" sz="2000" b="1" i="1">
                          <a:latin typeface="Cambria Math"/>
                          <a:ea typeface="黑体" pitchFamily="2" charset="-122"/>
                        </a:rPr>
                        <m:t>𝒌</m:t>
                      </m:r>
                      <m:r>
                        <a:rPr lang="en-US" altLang="zh-CN" sz="2000" b="1" i="1">
                          <a:latin typeface="Cambria Math"/>
                          <a:ea typeface="黑体" pitchFamily="2" charset="-122"/>
                        </a:rPr>
                        <m:t>=</m:t>
                      </m:r>
                      <m:func>
                        <m:func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altLang="zh-CN" sz="2000" b="1" i="1"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000">
                                  <a:latin typeface="Cambria Math"/>
                                  <a:ea typeface="黑体" pitchFamily="2" charset="-122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altLang="zh-CN" sz="2000" b="1" i="1">
                                  <a:latin typeface="Cambria Math"/>
                                  <a:ea typeface="黑体" pitchFamily="2" charset="-122"/>
                                </a:rPr>
                                <m:t>𝒃</m:t>
                              </m:r>
                            </m:sub>
                          </m:sSub>
                        </m:fName>
                        <m:e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𝒏</m:t>
                          </m:r>
                        </m:e>
                      </m:func>
                      <m:r>
                        <a:rPr lang="en-US" altLang="zh-CN" sz="2000" b="1" i="1">
                          <a:latin typeface="Cambria Math"/>
                          <a:ea typeface="黑体" pitchFamily="2" charset="-122"/>
                        </a:rPr>
                        <m:t>, </m:t>
                      </m:r>
                      <m:sSup>
                        <m:sSup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pPr>
                        <m:e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𝒂</m:t>
                          </m:r>
                        </m:e>
                        <m:sup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𝒌</m:t>
                          </m:r>
                        </m:sup>
                      </m:sSup>
                      <m:r>
                        <a:rPr lang="en-US" altLang="zh-CN" sz="2000" b="1" i="1">
                          <a:latin typeface="Cambria Math"/>
                          <a:ea typeface="黑体" pitchFamily="2" charset="-122"/>
                        </a:rPr>
                        <m:t>=</m:t>
                      </m:r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/>
                              <a:ea typeface="黑体" pitchFamily="2" charset="-122"/>
                            </a:rPr>
                            <m:t>𝒂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  <a:ea typeface="黑体" pitchFamily="2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>
                                      <a:latin typeface="Cambria Math"/>
                                      <a:ea typeface="黑体" pitchFamily="2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/>
                                      <a:ea typeface="黑体" pitchFamily="2" charset="-122"/>
                                    </a:rPr>
                                    <m:t>𝒃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sz="2000" i="1">
                                  <a:latin typeface="Cambria Math"/>
                                  <a:ea typeface="黑体" pitchFamily="2" charset="-122"/>
                                </a:rPr>
                                <m:t>𝒏</m:t>
                              </m:r>
                            </m:e>
                          </m:func>
                        </m:sup>
                      </m:sSup>
                      <m:r>
                        <a:rPr lang="en-US" altLang="zh-CN" sz="2000" i="1">
                          <a:latin typeface="Cambria Math"/>
                          <a:ea typeface="黑体" pitchFamily="2" charset="-122"/>
                        </a:rPr>
                        <m:t>=</m:t>
                      </m:r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pPr>
                        <m:e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𝒏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  <a:ea typeface="黑体" pitchFamily="2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>
                                      <a:latin typeface="Cambria Math"/>
                                      <a:ea typeface="黑体" pitchFamily="2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/>
                                      <a:ea typeface="黑体" pitchFamily="2" charset="-122"/>
                                    </a:rPr>
                                    <m:t>𝒃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sz="2000" b="1" i="1">
                                  <a:latin typeface="Cambria Math"/>
                                  <a:ea typeface="黑体" pitchFamily="2" charset="-122"/>
                                </a:rPr>
                                <m:t>𝒂</m:t>
                              </m:r>
                            </m:e>
                          </m:func>
                        </m:sup>
                      </m:sSup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972" y="1556792"/>
                <a:ext cx="4815293" cy="413896"/>
              </a:xfrm>
              <a:prstGeom prst="rect">
                <a:avLst/>
              </a:prstGeom>
              <a:blipFill rotWithShape="1">
                <a:blip r:embed="rId4"/>
                <a:stretch>
                  <a:fillRect b="-161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285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Master</a:t>
            </a:r>
            <a:r>
              <a:rPr lang="zh-CN" altLang="en-US" dirty="0"/>
              <a:t>定理证明</a:t>
            </a:r>
            <a:endParaRPr lang="zh-CN" alt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 smtClean="0"/>
                  <a:t>证明思路</a:t>
                </a:r>
                <a:endParaRPr lang="en-US" altLang="zh-CN" dirty="0"/>
              </a:p>
              <a:p>
                <a:pPr lvl="2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若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𝒇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  <a:ea typeface="黑体" pitchFamily="2" charset="-122"/>
                      </a:rPr>
                      <m:t>𝛀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/>
                                    <a:ea typeface="黑体" pitchFamily="2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𝒂</m:t>
                            </m:r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)</m:t>
                            </m:r>
                          </m:e>
                        </m:func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+</m:t>
                        </m:r>
                        <m:r>
                          <a:rPr lang="zh-CN" altLang="en-US" b="1" i="1" smtClean="0">
                            <a:latin typeface="Cambria Math"/>
                            <a:ea typeface="黑体" pitchFamily="2" charset="-122"/>
                          </a:rPr>
                          <m:t>𝜺</m:t>
                        </m:r>
                      </m:sup>
                    </m:sSup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，</a:t>
                </a:r>
                <a14:m>
                  <m:oMath xmlns:m="http://schemas.openxmlformats.org/officeDocument/2006/math">
                    <m:r>
                      <a:rPr lang="zh-CN" altLang="en-US" i="1" dirty="0">
                        <a:latin typeface="Cambria Math"/>
                        <a:ea typeface="黑体" pitchFamily="2" charset="-122"/>
                      </a:rPr>
                      <m:t>𝜺</m:t>
                    </m:r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&gt;</m:t>
                    </m:r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𝟎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 是常数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，且对所有充分大的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𝒏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 有 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𝒂𝒇</m:t>
                    </m:r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(</m:t>
                    </m:r>
                    <m:f>
                      <m:fPr>
                        <m:ctrlPr>
                          <a:rPr lang="en-US" altLang="zh-CN" b="1" i="1" dirty="0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Pr>
                      <m:num>
                        <m:r>
                          <a:rPr lang="en-US" altLang="zh-CN" b="1" i="1" dirty="0" smtClean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num>
                      <m:den>
                        <m:r>
                          <a:rPr lang="en-US" altLang="zh-CN" b="1" i="1" dirty="0" smtClean="0">
                            <a:latin typeface="Cambria Math"/>
                            <a:ea typeface="黑体" pitchFamily="2" charset="-122"/>
                          </a:rPr>
                          <m:t>𝒃</m:t>
                        </m:r>
                      </m:den>
                    </m:f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</a:rPr>
                      <m:t>𝒄𝒇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</a:rPr>
                      <m:t>𝒏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𝒄</m:t>
                    </m:r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&lt;</m:t>
                    </m:r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 是常数，则有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𝒂𝒇</m:t>
                    </m:r>
                    <m:d>
                      <m:d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Pr>
                          <m:num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i="1" dirty="0" smtClean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1" i="1" dirty="0" smtClean="0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altLang="zh-CN" b="1" i="1" dirty="0" smtClean="0">
                                    <a:latin typeface="Cambria Math"/>
                                    <a:ea typeface="黑体" pitchFamily="2" charset="-122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e>
                    </m:d>
                    <m:r>
                      <a:rPr lang="en-US" altLang="zh-CN" i="1" dirty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𝒄𝒇</m:t>
                    </m:r>
                    <m:d>
                      <m:d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altLang="zh-CN" b="1" i="1" dirty="0" smtClean="0">
                                <a:latin typeface="Cambria Math"/>
                                <a:ea typeface="Cambria Math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b="1" i="1" dirty="0" smtClean="0">
                                <a:latin typeface="Cambria Math"/>
                                <a:ea typeface="Cambria Math"/>
                              </a:rPr>
                              <m:t>𝒃</m:t>
                            </m:r>
                          </m:den>
                        </m:f>
                      </m:e>
                    </m:d>
                  </m:oMath>
                </a14:m>
                <a:endParaRPr lang="en-US" altLang="zh-CN" dirty="0" smtClean="0">
                  <a:ea typeface="黑体" pitchFamily="2" charset="-122"/>
                </a:endParaRPr>
              </a:p>
              <a:p>
                <a:pPr lvl="2"/>
                <a:r>
                  <a:rPr lang="en-US" altLang="zh-CN" dirty="0" smtClean="0">
                    <a:ea typeface="Cambria Math"/>
                  </a:rPr>
                  <a:t>            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endParaRPr lang="en-US" altLang="zh-CN" dirty="0" smtClean="0"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𝒂𝒇</m:t>
                    </m:r>
                    <m:d>
                      <m:d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fPr>
                          <m:num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i="1" dirty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 dirty="0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altLang="zh-CN" b="1" i="1" dirty="0" smtClean="0">
                                    <a:latin typeface="Cambria Math"/>
                                    <a:ea typeface="黑体" pitchFamily="2" charset="-122"/>
                                  </a:rPr>
                                  <m:t>𝒊</m:t>
                                </m:r>
                              </m:sup>
                            </m:sSup>
                          </m:den>
                        </m:f>
                      </m:e>
                    </m:d>
                    <m:r>
                      <a:rPr lang="en-US" altLang="zh-CN" i="1" dirty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𝒄𝒇</m:t>
                    </m:r>
                    <m:d>
                      <m:d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altLang="zh-CN" i="1" dirty="0">
                                <a:latin typeface="Cambria Math"/>
                                <a:ea typeface="Cambria Math"/>
                              </a:rPr>
                              <m:t>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i="1" dirty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 dirty="0">
                                    <a:latin typeface="Cambria Math"/>
                                    <a:ea typeface="黑体" pitchFamily="2" charset="-122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altLang="zh-CN" b="1" i="1" dirty="0" smtClean="0">
                                    <a:latin typeface="Cambria Math"/>
                                    <a:ea typeface="黑体" pitchFamily="2" charset="-122"/>
                                  </a:rPr>
                                  <m:t>𝒊</m:t>
                                </m:r>
                                <m:r>
                                  <a:rPr lang="en-US" altLang="zh-CN" b="1" i="1" dirty="0" smtClean="0">
                                    <a:latin typeface="Cambria Math"/>
                                    <a:ea typeface="黑体" pitchFamily="2" charset="-122"/>
                                  </a:rPr>
                                  <m:t>−</m:t>
                                </m:r>
                                <m:r>
                                  <a:rPr lang="en-US" altLang="zh-CN" b="1" i="1" dirty="0" smtClean="0">
                                    <a:latin typeface="Cambria Math"/>
                                    <a:ea typeface="黑体" pitchFamily="2" charset="-122"/>
                                  </a:rPr>
                                  <m:t>𝟏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两边分别相乘，可得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dirty="0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pPr>
                      <m:e>
                        <m:r>
                          <a:rPr lang="en-US" altLang="zh-CN" b="1" i="1" dirty="0" smtClean="0">
                            <a:latin typeface="Cambria Math"/>
                            <a:ea typeface="黑体" pitchFamily="2" charset="-122"/>
                          </a:rPr>
                          <m:t>𝒂</m:t>
                        </m:r>
                      </m:e>
                      <m:sup>
                        <m:r>
                          <a:rPr lang="en-US" altLang="zh-CN" b="1" i="1" dirty="0" smtClean="0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p>
                    </m:sSup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𝒇</m:t>
                    </m:r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(</m:t>
                    </m:r>
                    <m:f>
                      <m:f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fPr>
                      <m:num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num>
                      <m:den>
                        <m:sSup>
                          <m:sSupPr>
                            <m:ctrlPr>
                              <a:rPr lang="en-US" altLang="zh-CN" i="1" dirty="0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b="1" i="1" dirty="0" smtClean="0">
                                <a:latin typeface="Cambria Math"/>
                                <a:ea typeface="黑体" pitchFamily="2" charset="-122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b="1" i="1" dirty="0" smtClean="0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p>
                        </m:sSup>
                      </m:den>
                    </m:f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≤</m:t>
                    </m:r>
                    <m:sSup>
                      <m:sSupPr>
                        <m:ctrlPr>
                          <a:rPr lang="en-US" altLang="zh-CN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b="1" i="1" dirty="0" smtClean="0">
                            <a:latin typeface="Cambria Math"/>
                            <a:ea typeface="Cambria Math"/>
                          </a:rPr>
                          <m:t>𝒄</m:t>
                        </m:r>
                      </m:e>
                      <m:sup>
                        <m:r>
                          <a:rPr lang="en-US" altLang="zh-CN" b="1" i="1" dirty="0" smtClean="0">
                            <a:latin typeface="Cambria Math"/>
                            <a:ea typeface="Cambria Math"/>
                          </a:rPr>
                          <m:t>𝒊</m:t>
                        </m:r>
                      </m:sup>
                    </m:sSup>
                    <m:r>
                      <a:rPr lang="en-US" altLang="zh-CN" i="1" dirty="0">
                        <a:latin typeface="Cambria Math"/>
                        <a:ea typeface="Cambria Math"/>
                      </a:rPr>
                      <m:t>𝒇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𝒏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p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sup>
                        </m:sSup>
                        <m:r>
                          <a:rPr lang="en-US" altLang="zh-CN" i="1">
                            <a:latin typeface="Cambria Math"/>
                          </a:rPr>
                          <m:t>𝒇</m:t>
                        </m:r>
                        <m:r>
                          <a:rPr lang="en-US" altLang="zh-CN" i="1"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</a:rPr>
                              <m:t>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</a:rPr>
                                  <m:t>𝒊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i="1">
                            <a:latin typeface="Cambria Math"/>
                          </a:rPr>
                          <m:t>)</m:t>
                        </m:r>
                      </m:e>
                    </m:nary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≤</m:t>
                    </m:r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p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𝒄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sup>
                        </m:sSup>
                        <m:r>
                          <a:rPr lang="en-US" altLang="zh-CN" i="1"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𝒏</m:t>
                            </m:r>
                          </m:e>
                        </m:d>
                      </m:e>
                    </m:nary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i="1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</m:d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p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𝒄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sup>
                        </m:sSup>
                      </m:e>
                    </m:nary>
                  </m:oMath>
                </a14:m>
                <a:endParaRPr lang="en-US" altLang="zh-CN" i="1" dirty="0" smtClean="0">
                  <a:latin typeface="Arial" charset="0"/>
                </a:endParaRPr>
              </a:p>
              <a:p>
                <a:pPr lvl="2"/>
                <a:r>
                  <a:rPr lang="en-US" altLang="zh-CN" dirty="0" smtClean="0">
                    <a:ea typeface="Cambria Math"/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altLang="zh-CN" i="1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</m:d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𝒄</m:t>
                        </m:r>
                      </m:den>
                    </m:f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zh-CN" altLang="en-US" i="1">
                        <a:latin typeface="Cambria Math"/>
                        <a:ea typeface="黑体" pitchFamily="2" charset="-122"/>
                      </a:rPr>
                      <m:t>𝚯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(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𝒇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i="1" dirty="0" smtClean="0">
                  <a:latin typeface="Arial" charset="0"/>
                </a:endParaRPr>
              </a:p>
              <a:p>
                <a:pPr lvl="2"/>
                <a:r>
                  <a:rPr lang="en-US" altLang="zh-CN" dirty="0" smtClean="0"/>
                  <a:t>∴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>
                        <a:latin typeface="Cambria Math"/>
                      </a:rPr>
                      <m:t>𝚯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𝒏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黑体" pitchFamily="2" charset="-122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  <a:ea typeface="黑体" pitchFamily="2" charset="-122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altLang="zh-CN" i="1">
                                    <a:latin typeface="Cambria Math"/>
                                    <a:ea typeface="黑体" pitchFamily="2" charset="-122"/>
                                  </a:rPr>
                                  <m:t>𝒂</m:t>
                                </m:r>
                              </m:e>
                            </m:func>
                          </m:sup>
                        </m:sSup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+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𝒈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zh-CN" altLang="en-US" i="1" smtClean="0">
                        <a:latin typeface="Cambria Math"/>
                        <a:ea typeface="黑体" pitchFamily="2" charset="-122"/>
                      </a:rPr>
                      <m:t>𝚯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𝒇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))</m:t>
                    </m:r>
                  </m:oMath>
                </a14:m>
                <a:endParaRPr lang="en-US" altLang="zh-CN" dirty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 b="-148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CF84EC63-10EB-4EE3-BD7E-0F3F2F7FF479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31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6696236" y="683211"/>
                <a:ext cx="2158668" cy="8822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>
                          <a:latin typeface="Cambria Math"/>
                        </a:rPr>
                        <m:t>𝒈</m:t>
                      </m:r>
                      <m:d>
                        <m:dPr>
                          <m:ctrlPr>
                            <a:rPr lang="en-US" altLang="zh-CN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latin typeface="Cambria Math"/>
                            </a:rPr>
                            <m:t>𝒏</m:t>
                          </m:r>
                        </m:e>
                      </m:d>
                      <m:r>
                        <a:rPr lang="en-US" altLang="zh-CN" b="1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i="1">
                              <a:latin typeface="Cambria Math"/>
                            </a:rPr>
                            <m:t>𝒊</m:t>
                          </m:r>
                          <m:r>
                            <a:rPr lang="en-US" altLang="zh-CN" i="1">
                              <a:latin typeface="Cambria Math"/>
                            </a:rPr>
                            <m:t>=</m:t>
                          </m:r>
                          <m:r>
                            <a:rPr lang="en-US" altLang="zh-CN" i="1">
                              <a:latin typeface="Cambria Math"/>
                            </a:rPr>
                            <m:t>𝟎</m:t>
                          </m:r>
                        </m:sub>
                        <m:sup>
                          <m:r>
                            <a:rPr lang="en-US" altLang="zh-CN" i="1">
                              <a:latin typeface="Cambria Math"/>
                            </a:rPr>
                            <m:t>𝒌</m:t>
                          </m:r>
                          <m:r>
                            <a:rPr lang="en-US" altLang="zh-CN" i="1">
                              <a:latin typeface="Cambria Math"/>
                            </a:rPr>
                            <m:t>−</m:t>
                          </m:r>
                          <m:r>
                            <a:rPr lang="en-US" altLang="zh-CN" i="1">
                              <a:latin typeface="Cambria Math"/>
                            </a:rPr>
                            <m:t>𝟏</m:t>
                          </m:r>
                        </m:sup>
                        <m:e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𝒊</m:t>
                              </m:r>
                            </m:sup>
                          </m:sSup>
                          <m:r>
                            <a:rPr lang="en-US" altLang="zh-CN" b="1" i="1">
                              <a:latin typeface="Cambria Math"/>
                            </a:rPr>
                            <m:t>𝒇</m:t>
                          </m:r>
                          <m:r>
                            <a:rPr lang="en-US" altLang="zh-CN" b="1" i="1">
                              <a:latin typeface="Cambria Math"/>
                            </a:rPr>
                            <m:t>(</m:t>
                          </m:r>
                          <m:f>
                            <m:f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i="1">
                                  <a:latin typeface="Cambria Math"/>
                                </a:rPr>
                                <m:t>𝒏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𝒃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𝒊</m:t>
                                  </m:r>
                                </m:sup>
                              </m:sSup>
                            </m:den>
                          </m:f>
                          <m:r>
                            <a:rPr lang="en-US" altLang="zh-CN" b="1" i="1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6236" y="683211"/>
                <a:ext cx="2158668" cy="8822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4319972" y="1556792"/>
                <a:ext cx="4815293" cy="4138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pPr>
                        <m:e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𝒏</m:t>
                          </m:r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=</m:t>
                          </m:r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𝒃</m:t>
                          </m:r>
                        </m:e>
                        <m:sup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𝒌</m:t>
                          </m:r>
                        </m:sup>
                      </m:sSup>
                      <m:r>
                        <a:rPr lang="en-US" altLang="zh-CN" sz="2000" b="1" i="1">
                          <a:latin typeface="Cambria Math"/>
                          <a:ea typeface="黑体" pitchFamily="2" charset="-122"/>
                        </a:rPr>
                        <m:t>, </m:t>
                      </m:r>
                      <m:r>
                        <a:rPr lang="en-US" altLang="zh-CN" sz="2000" b="1" i="1">
                          <a:latin typeface="Cambria Math"/>
                          <a:ea typeface="黑体" pitchFamily="2" charset="-122"/>
                        </a:rPr>
                        <m:t>𝒌</m:t>
                      </m:r>
                      <m:r>
                        <a:rPr lang="en-US" altLang="zh-CN" sz="2000" b="1" i="1">
                          <a:latin typeface="Cambria Math"/>
                          <a:ea typeface="黑体" pitchFamily="2" charset="-122"/>
                        </a:rPr>
                        <m:t>=</m:t>
                      </m:r>
                      <m:func>
                        <m:func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altLang="zh-CN" sz="2000" b="1" i="1"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000">
                                  <a:latin typeface="Cambria Math"/>
                                  <a:ea typeface="黑体" pitchFamily="2" charset="-122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altLang="zh-CN" sz="2000" b="1" i="1">
                                  <a:latin typeface="Cambria Math"/>
                                  <a:ea typeface="黑体" pitchFamily="2" charset="-122"/>
                                </a:rPr>
                                <m:t>𝒃</m:t>
                              </m:r>
                            </m:sub>
                          </m:sSub>
                        </m:fName>
                        <m:e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𝒏</m:t>
                          </m:r>
                        </m:e>
                      </m:func>
                      <m:r>
                        <a:rPr lang="en-US" altLang="zh-CN" sz="2000" b="1" i="1">
                          <a:latin typeface="Cambria Math"/>
                          <a:ea typeface="黑体" pitchFamily="2" charset="-122"/>
                        </a:rPr>
                        <m:t>, </m:t>
                      </m:r>
                      <m:sSup>
                        <m:sSup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pPr>
                        <m:e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𝒂</m:t>
                          </m:r>
                        </m:e>
                        <m:sup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𝒌</m:t>
                          </m:r>
                        </m:sup>
                      </m:sSup>
                      <m:r>
                        <a:rPr lang="en-US" altLang="zh-CN" sz="2000" b="1" i="1">
                          <a:latin typeface="Cambria Math"/>
                          <a:ea typeface="黑体" pitchFamily="2" charset="-122"/>
                        </a:rPr>
                        <m:t>=</m:t>
                      </m:r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/>
                              <a:ea typeface="黑体" pitchFamily="2" charset="-122"/>
                            </a:rPr>
                            <m:t>𝒂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  <a:ea typeface="黑体" pitchFamily="2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>
                                      <a:latin typeface="Cambria Math"/>
                                      <a:ea typeface="黑体" pitchFamily="2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/>
                                      <a:ea typeface="黑体" pitchFamily="2" charset="-122"/>
                                    </a:rPr>
                                    <m:t>𝒃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sz="2000" i="1">
                                  <a:latin typeface="Cambria Math"/>
                                  <a:ea typeface="黑体" pitchFamily="2" charset="-122"/>
                                </a:rPr>
                                <m:t>𝒏</m:t>
                              </m:r>
                            </m:e>
                          </m:func>
                        </m:sup>
                      </m:sSup>
                      <m:r>
                        <a:rPr lang="en-US" altLang="zh-CN" sz="2000" i="1">
                          <a:latin typeface="Cambria Math"/>
                          <a:ea typeface="黑体" pitchFamily="2" charset="-122"/>
                        </a:rPr>
                        <m:t>=</m:t>
                      </m:r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pPr>
                        <m:e>
                          <m:r>
                            <a:rPr lang="en-US" altLang="zh-CN" sz="2000" b="1" i="1">
                              <a:latin typeface="Cambria Math"/>
                              <a:ea typeface="黑体" pitchFamily="2" charset="-122"/>
                            </a:rPr>
                            <m:t>𝒏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  <a:ea typeface="黑体" pitchFamily="2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>
                                      <a:latin typeface="Cambria Math"/>
                                      <a:ea typeface="黑体" pitchFamily="2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/>
                                      <a:ea typeface="黑体" pitchFamily="2" charset="-122"/>
                                    </a:rPr>
                                    <m:t>𝒃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sz="2000" b="1" i="1">
                                  <a:latin typeface="Cambria Math"/>
                                  <a:ea typeface="黑体" pitchFamily="2" charset="-122"/>
                                </a:rPr>
                                <m:t>𝒂</m:t>
                              </m:r>
                            </m:e>
                          </m:func>
                        </m:sup>
                      </m:sSup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972" y="1556792"/>
                <a:ext cx="4815293" cy="413896"/>
              </a:xfrm>
              <a:prstGeom prst="rect">
                <a:avLst/>
              </a:prstGeom>
              <a:blipFill rotWithShape="1">
                <a:blip r:embed="rId4"/>
                <a:stretch>
                  <a:fillRect b="-161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285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48C025-5291-4BF6-8336-4D295967B217}" type="slidenum">
              <a:rPr lang="en-US" altLang="zh-CN" smtClean="0"/>
              <a:pPr>
                <a:defRPr/>
              </a:pPr>
              <a:t>32</a:t>
            </a:fld>
            <a:endParaRPr lang="en-US" altLang="zh-CN" dirty="0"/>
          </a:p>
        </p:txBody>
      </p:sp>
      <p:sp>
        <p:nvSpPr>
          <p:cNvPr id="5" name="矩形 4"/>
          <p:cNvSpPr/>
          <p:nvPr/>
        </p:nvSpPr>
        <p:spPr>
          <a:xfrm>
            <a:off x="897893" y="2132856"/>
            <a:ext cx="62464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zh-CN" sz="4000" i="1" dirty="0"/>
              <a:t>T</a:t>
            </a:r>
            <a:r>
              <a:rPr lang="en-US" altLang="zh-CN" sz="4000" dirty="0"/>
              <a:t>(</a:t>
            </a:r>
            <a:r>
              <a:rPr lang="en-US" altLang="zh-CN" sz="4000" i="1" dirty="0"/>
              <a:t>n</a:t>
            </a:r>
            <a:r>
              <a:rPr lang="en-US" altLang="zh-CN" sz="4000" dirty="0"/>
              <a:t>)=7</a:t>
            </a:r>
            <a:r>
              <a:rPr lang="en-US" altLang="zh-CN" sz="4000" i="1" dirty="0"/>
              <a:t>T</a:t>
            </a:r>
            <a:r>
              <a:rPr lang="en-US" altLang="zh-CN" sz="4000" dirty="0"/>
              <a:t>(</a:t>
            </a:r>
            <a:r>
              <a:rPr lang="en-US" altLang="zh-CN" sz="4000" i="1" dirty="0"/>
              <a:t>n</a:t>
            </a:r>
            <a:r>
              <a:rPr lang="en-US" altLang="zh-CN" sz="4000" dirty="0"/>
              <a:t>/7</a:t>
            </a:r>
            <a:r>
              <a:rPr lang="en-US" altLang="zh-CN" sz="4000" dirty="0" smtClean="0"/>
              <a:t>)+</a:t>
            </a:r>
            <a:r>
              <a:rPr lang="en-US" altLang="zh-CN" sz="4000" i="1" dirty="0" smtClean="0"/>
              <a:t>n</a:t>
            </a:r>
            <a:r>
              <a:rPr lang="en-US" altLang="zh-CN" sz="4000" dirty="0" smtClean="0"/>
              <a:t>  </a:t>
            </a:r>
          </a:p>
          <a:p>
            <a:pPr lvl="1"/>
            <a:r>
              <a:rPr lang="en-US" altLang="zh-CN" sz="4000" i="1" dirty="0" smtClean="0"/>
              <a:t>T</a:t>
            </a:r>
            <a:r>
              <a:rPr lang="en-US" altLang="zh-CN" sz="4000" dirty="0" smtClean="0"/>
              <a:t>(</a:t>
            </a:r>
            <a:r>
              <a:rPr lang="en-US" altLang="zh-CN" sz="4000" i="1" dirty="0" smtClean="0"/>
              <a:t>n</a:t>
            </a:r>
            <a:r>
              <a:rPr lang="en-US" altLang="zh-CN" sz="4000" dirty="0"/>
              <a:t>)=8</a:t>
            </a:r>
            <a:r>
              <a:rPr lang="en-US" altLang="zh-CN" sz="4000" i="1" dirty="0"/>
              <a:t>T</a:t>
            </a:r>
            <a:r>
              <a:rPr lang="en-US" altLang="zh-CN" sz="4000" dirty="0"/>
              <a:t>(</a:t>
            </a:r>
            <a:r>
              <a:rPr lang="en-US" altLang="zh-CN" sz="4000" i="1" dirty="0"/>
              <a:t>n</a:t>
            </a:r>
            <a:r>
              <a:rPr lang="en-US" altLang="zh-CN" sz="4000" dirty="0"/>
              <a:t>/6)+</a:t>
            </a:r>
            <a:r>
              <a:rPr lang="en-US" altLang="zh-CN" sz="4000" i="1" dirty="0" smtClean="0"/>
              <a:t>n</a:t>
            </a:r>
            <a:r>
              <a:rPr lang="en-US" altLang="zh-CN" sz="4000" baseline="30000" dirty="0" smtClean="0"/>
              <a:t>3/2</a:t>
            </a:r>
            <a:r>
              <a:rPr lang="en-US" altLang="zh-CN" sz="4000" dirty="0" smtClean="0"/>
              <a:t>log</a:t>
            </a:r>
            <a:r>
              <a:rPr lang="en-US" altLang="zh-CN" sz="4000" i="1" dirty="0" smtClean="0"/>
              <a:t>n</a:t>
            </a:r>
          </a:p>
          <a:p>
            <a:pPr lvl="1"/>
            <a:r>
              <a:rPr lang="en-US" altLang="zh-CN" sz="4000" i="1" dirty="0" smtClean="0"/>
              <a:t>T</a:t>
            </a:r>
            <a:r>
              <a:rPr lang="en-US" altLang="zh-CN" sz="4000" dirty="0" smtClean="0"/>
              <a:t>(</a:t>
            </a:r>
            <a:r>
              <a:rPr lang="en-US" altLang="zh-CN" sz="4000" i="1" dirty="0" smtClean="0"/>
              <a:t>n</a:t>
            </a:r>
            <a:r>
              <a:rPr lang="en-US" altLang="zh-CN" sz="4000" dirty="0"/>
              <a:t>)=2</a:t>
            </a:r>
            <a:r>
              <a:rPr lang="en-US" altLang="zh-CN" sz="4000" i="1" dirty="0"/>
              <a:t>T</a:t>
            </a:r>
            <a:r>
              <a:rPr lang="en-US" altLang="zh-CN" sz="4000" dirty="0"/>
              <a:t>(</a:t>
            </a:r>
            <a:r>
              <a:rPr lang="en-US" altLang="zh-CN" sz="4000" i="1" dirty="0"/>
              <a:t>n</a:t>
            </a:r>
            <a:r>
              <a:rPr lang="en-US" altLang="zh-CN" sz="4000" baseline="30000" dirty="0"/>
              <a:t>1/3</a:t>
            </a:r>
            <a:r>
              <a:rPr lang="en-US" altLang="zh-CN" sz="4000" dirty="0"/>
              <a:t>)+1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186547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复杂性函数的阶</a:t>
            </a:r>
          </a:p>
        </p:txBody>
      </p:sp>
      <p:sp>
        <p:nvSpPr>
          <p:cNvPr id="2867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>
                <a:latin typeface="Arial" charset="0"/>
                <a:ea typeface="黑体" pitchFamily="2" charset="-122"/>
              </a:rPr>
              <a:t>渐近复杂性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 dirty="0" smtClean="0">
                <a:latin typeface="Arial" charset="0"/>
                <a:ea typeface="黑体" pitchFamily="2" charset="-122"/>
              </a:rPr>
              <a:t>当输入规模趋于极限情形时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(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相当大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)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的复杂性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 dirty="0" smtClean="0">
                <a:latin typeface="Arial" charset="0"/>
                <a:ea typeface="黑体" pitchFamily="2" charset="-122"/>
              </a:rPr>
              <a:t>表示复杂性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阶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的三个记号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en-US" altLang="zh-CN" dirty="0" smtClean="0">
                <a:latin typeface="Arial" charset="0"/>
                <a:ea typeface="黑体" pitchFamily="2" charset="-122"/>
              </a:rPr>
              <a:t>T(n)=O(f(n))</a:t>
            </a:r>
          </a:p>
          <a:p>
            <a:pPr lvl="2"/>
            <a:r>
              <a:rPr lang="zh-CN" altLang="zh-CN" dirty="0" smtClean="0">
                <a:latin typeface="Arial" charset="0"/>
                <a:ea typeface="黑体" pitchFamily="2" charset="-122"/>
              </a:rPr>
              <a:t>若存在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c &gt; 0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，和正整数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0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≥1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，使得当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n≥n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0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时，有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 T(n)≤c*f(n)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成立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。</a:t>
            </a:r>
          </a:p>
          <a:p>
            <a:pPr lvl="2"/>
            <a:r>
              <a:rPr lang="zh-CN" altLang="zh-CN" dirty="0" smtClean="0">
                <a:latin typeface="Arial" charset="0"/>
                <a:ea typeface="黑体" pitchFamily="2" charset="-122"/>
              </a:rPr>
              <a:t>给出算法复杂度的上界，不可能比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c*f(n)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更大</a:t>
            </a:r>
          </a:p>
          <a:p>
            <a:pPr lvl="2"/>
            <a:r>
              <a:rPr lang="en-US" altLang="zh-CN" dirty="0" smtClean="0">
                <a:latin typeface="Arial" charset="0"/>
                <a:ea typeface="黑体" pitchFamily="2" charset="-122"/>
              </a:rPr>
              <a:t>e.g. T(n)=3n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3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+2n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2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，取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c=5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0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=1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f(n)=n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3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，则当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n≥n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0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(=1)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时，有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3n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3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+2n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2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≤5n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3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 . ∴T(n)= O(n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3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)</a:t>
            </a:r>
            <a:endParaRPr lang="zh-CN" altLang="en-US" dirty="0" smtClean="0">
              <a:latin typeface="Arial" charset="0"/>
              <a:ea typeface="黑体" pitchFamily="2" charset="-122"/>
            </a:endParaRPr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3D1AE6D4-2843-47D7-8566-733530153178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4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047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复杂性</a:t>
            </a:r>
            <a:r>
              <a:rPr lang="zh-CN" altLang="en-US" dirty="0"/>
              <a:t>函数</a:t>
            </a:r>
            <a:r>
              <a:rPr lang="zh-CN" altLang="en-US" dirty="0" smtClean="0"/>
              <a:t>的</a:t>
            </a:r>
            <a:r>
              <a:rPr lang="zh-CN" altLang="en-US" dirty="0"/>
              <a:t>阶</a:t>
            </a:r>
            <a:endParaRPr lang="zh-CN" altLang="en-US" dirty="0" smtClean="0"/>
          </a:p>
        </p:txBody>
      </p:sp>
      <p:sp>
        <p:nvSpPr>
          <p:cNvPr id="2969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>
                <a:latin typeface="Arial" charset="0"/>
                <a:ea typeface="黑体" pitchFamily="2" charset="-122"/>
              </a:rPr>
              <a:t>渐近复杂性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 dirty="0" smtClean="0">
                <a:latin typeface="Arial" charset="0"/>
                <a:ea typeface="黑体" pitchFamily="2" charset="-122"/>
              </a:rPr>
              <a:t>当输入规模趋于极限情形时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(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相当大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)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的复杂性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 dirty="0">
                <a:latin typeface="Arial" charset="0"/>
                <a:ea typeface="黑体" pitchFamily="2" charset="-122"/>
              </a:rPr>
              <a:t>表示复杂性</a:t>
            </a:r>
            <a:r>
              <a:rPr lang="zh-CN" altLang="en-US" dirty="0">
                <a:latin typeface="Arial" charset="0"/>
                <a:ea typeface="黑体" pitchFamily="2" charset="-122"/>
              </a:rPr>
              <a:t>阶</a:t>
            </a:r>
            <a:r>
              <a:rPr lang="zh-CN" altLang="zh-CN" dirty="0">
                <a:latin typeface="Arial" charset="0"/>
                <a:ea typeface="黑体" pitchFamily="2" charset="-122"/>
              </a:rPr>
              <a:t>的三个记号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en-US" altLang="zh-CN" dirty="0" smtClean="0">
                <a:latin typeface="Arial" charset="0"/>
                <a:ea typeface="黑体" pitchFamily="2" charset="-122"/>
              </a:rPr>
              <a:t>T(n)=Ω(f(n))</a:t>
            </a:r>
          </a:p>
          <a:p>
            <a:pPr lvl="2"/>
            <a:r>
              <a:rPr lang="zh-CN" altLang="zh-CN" dirty="0" smtClean="0">
                <a:latin typeface="Arial" charset="0"/>
                <a:ea typeface="黑体" pitchFamily="2" charset="-122"/>
              </a:rPr>
              <a:t>若存在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c &gt; 0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，和正整数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0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≥1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，使得当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n≥n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0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时，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有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T(n)≥c*f(n)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成立。</a:t>
            </a:r>
          </a:p>
          <a:p>
            <a:pPr lvl="2"/>
            <a:r>
              <a:rPr lang="zh-CN" altLang="zh-CN" dirty="0" smtClean="0">
                <a:latin typeface="Arial" charset="0"/>
                <a:ea typeface="黑体" pitchFamily="2" charset="-122"/>
              </a:rPr>
              <a:t>给出算法复杂度的下界，不可能比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c*f(n)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更小</a:t>
            </a:r>
          </a:p>
          <a:p>
            <a:pPr lvl="2"/>
            <a:r>
              <a:rPr lang="en-US" altLang="zh-CN" dirty="0" smtClean="0">
                <a:latin typeface="Arial" charset="0"/>
                <a:ea typeface="黑体" pitchFamily="2" charset="-122"/>
              </a:rPr>
              <a:t>e.g. T(n)=3n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3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+2n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2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，取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c=3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0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=1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f(n)=n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3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，则当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 n≥n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0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(=1)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时，有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3n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3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+2n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2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≥3n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3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∴T(n)=Ω(n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3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)</a:t>
            </a:r>
            <a:endParaRPr lang="zh-CN" altLang="en-US" dirty="0" smtClean="0">
              <a:latin typeface="Arial" charset="0"/>
              <a:ea typeface="黑体" pitchFamily="2" charset="-122"/>
            </a:endParaRPr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FA66A36A-BDCF-43C7-9271-E7142877C8DA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5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988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复杂性</a:t>
            </a:r>
            <a:r>
              <a:rPr lang="zh-CN" altLang="en-US" dirty="0"/>
              <a:t>函数</a:t>
            </a:r>
            <a:r>
              <a:rPr lang="zh-CN" altLang="en-US" dirty="0" smtClean="0"/>
              <a:t>的</a:t>
            </a:r>
            <a:r>
              <a:rPr lang="zh-CN" altLang="en-US" dirty="0"/>
              <a:t>阶</a:t>
            </a:r>
            <a:endParaRPr lang="zh-CN" altLang="en-US" dirty="0" smtClean="0"/>
          </a:p>
        </p:txBody>
      </p:sp>
      <p:sp>
        <p:nvSpPr>
          <p:cNvPr id="3072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>
                <a:latin typeface="Arial" charset="0"/>
                <a:ea typeface="黑体" pitchFamily="2" charset="-122"/>
              </a:rPr>
              <a:t>渐近复杂性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 dirty="0" smtClean="0">
                <a:latin typeface="Arial" charset="0"/>
                <a:ea typeface="黑体" pitchFamily="2" charset="-122"/>
              </a:rPr>
              <a:t>当输入规模趋于极限情形时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(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相当大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)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的复杂性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 dirty="0">
                <a:latin typeface="Arial" charset="0"/>
                <a:ea typeface="黑体" pitchFamily="2" charset="-122"/>
              </a:rPr>
              <a:t>表示复杂性</a:t>
            </a:r>
            <a:r>
              <a:rPr lang="zh-CN" altLang="en-US" dirty="0">
                <a:latin typeface="Arial" charset="0"/>
                <a:ea typeface="黑体" pitchFamily="2" charset="-122"/>
              </a:rPr>
              <a:t>阶</a:t>
            </a:r>
            <a:r>
              <a:rPr lang="zh-CN" altLang="zh-CN" dirty="0">
                <a:latin typeface="Arial" charset="0"/>
                <a:ea typeface="黑体" pitchFamily="2" charset="-122"/>
              </a:rPr>
              <a:t>的三个记号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en-US" altLang="zh-CN" dirty="0" smtClean="0">
                <a:latin typeface="Arial" charset="0"/>
                <a:ea typeface="黑体" pitchFamily="2" charset="-122"/>
              </a:rPr>
              <a:t>T(n)=</a:t>
            </a:r>
            <a:r>
              <a:rPr lang="en-US" altLang="zh-CN" dirty="0" smtClean="0">
                <a:latin typeface="Arial" charset="0"/>
                <a:ea typeface="黑体" pitchFamily="2" charset="-122"/>
                <a:sym typeface="Symbol" pitchFamily="18" charset="2"/>
              </a:rPr>
              <a:t>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(f(n))</a:t>
            </a:r>
          </a:p>
          <a:p>
            <a:pPr lvl="2"/>
            <a:r>
              <a:rPr lang="zh-CN" altLang="zh-CN" dirty="0" smtClean="0">
                <a:latin typeface="Arial" charset="0"/>
                <a:ea typeface="黑体" pitchFamily="2" charset="-122"/>
              </a:rPr>
              <a:t>若存在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c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1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,c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2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&gt;0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，和正整数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0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≥1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，使得当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n≥n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0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时，总有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 T(n)≤c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1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*f(n)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且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T(n)≥c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2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*f(n)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成立，即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T(n)=O(f(n))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与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T(n)=Ω(f(n))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都成立。</a:t>
            </a:r>
          </a:p>
          <a:p>
            <a:pPr lvl="2"/>
            <a:r>
              <a:rPr lang="zh-CN" altLang="zh-CN" dirty="0" smtClean="0">
                <a:latin typeface="Arial" charset="0"/>
                <a:ea typeface="黑体" pitchFamily="2" charset="-122"/>
              </a:rPr>
              <a:t>给出了算法时间复杂度的上界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和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下界</a:t>
            </a:r>
          </a:p>
          <a:p>
            <a:pPr lvl="2"/>
            <a:r>
              <a:rPr lang="en-US" altLang="zh-CN" dirty="0" err="1" smtClean="0">
                <a:latin typeface="Arial" charset="0"/>
                <a:ea typeface="黑体" pitchFamily="2" charset="-122"/>
              </a:rPr>
              <a:t>e.g.T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(n)= 3n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3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+2n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2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c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1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=5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，取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c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2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=3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0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=1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f(n)=n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3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，则当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n≥n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0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(=1)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时，有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3n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3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+2n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2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≤5n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3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及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3n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3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+2n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2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≥3n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3</a:t>
            </a:r>
            <a:r>
              <a:rPr lang="zh-CN" altLang="zh-CN" dirty="0" smtClean="0">
                <a:latin typeface="Arial" charset="0"/>
                <a:ea typeface="黑体" pitchFamily="2" charset="-122"/>
              </a:rPr>
              <a:t>（无穷多个），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∴T(n)= </a:t>
            </a:r>
            <a:r>
              <a:rPr lang="en-US" altLang="zh-CN" dirty="0" smtClean="0">
                <a:latin typeface="Arial" charset="0"/>
                <a:ea typeface="黑体" pitchFamily="2" charset="-122"/>
                <a:sym typeface="Symbol" pitchFamily="18" charset="2"/>
              </a:rPr>
              <a:t>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 (n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3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)</a:t>
            </a:r>
            <a:endParaRPr lang="zh-CN" altLang="en-US" dirty="0" smtClean="0">
              <a:latin typeface="Arial" charset="0"/>
              <a:ea typeface="黑体" pitchFamily="2" charset="-122"/>
            </a:endParaRPr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24EF381D-8730-4C49-86E9-C8B662326ADF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6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085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mtClean="0"/>
              <a:t>多项式时间与指数时间</a:t>
            </a:r>
            <a:endParaRPr lang="zh-CN" altLang="en-US" smtClean="0"/>
          </a:p>
        </p:txBody>
      </p:sp>
      <p:sp>
        <p:nvSpPr>
          <p:cNvPr id="3174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mtClean="0">
                <a:latin typeface="Arial" charset="0"/>
                <a:ea typeface="黑体" pitchFamily="2" charset="-122"/>
              </a:rPr>
              <a:t>设每秒可做某基本运算</a:t>
            </a:r>
            <a:r>
              <a:rPr lang="en-US" altLang="zh-CN" smtClean="0">
                <a:latin typeface="Arial" charset="0"/>
                <a:ea typeface="黑体" pitchFamily="2" charset="-122"/>
              </a:rPr>
              <a:t>10</a:t>
            </a:r>
            <a:r>
              <a:rPr lang="en-US" altLang="zh-CN" baseline="30000" smtClean="0">
                <a:latin typeface="Arial" charset="0"/>
                <a:ea typeface="黑体" pitchFamily="2" charset="-122"/>
              </a:rPr>
              <a:t>9</a:t>
            </a:r>
            <a:r>
              <a:rPr lang="zh-CN" altLang="zh-CN" smtClean="0">
                <a:latin typeface="Arial" charset="0"/>
                <a:ea typeface="黑体" pitchFamily="2" charset="-122"/>
              </a:rPr>
              <a:t>次，</a:t>
            </a:r>
            <a:r>
              <a:rPr lang="en-US" altLang="zh-CN" smtClean="0">
                <a:latin typeface="Arial" charset="0"/>
                <a:ea typeface="黑体" pitchFamily="2" charset="-122"/>
              </a:rPr>
              <a:t>n=60</a:t>
            </a:r>
          </a:p>
          <a:p>
            <a:endParaRPr lang="en-US" altLang="zh-CN" smtClean="0">
              <a:latin typeface="Arial" charset="0"/>
              <a:ea typeface="黑体" pitchFamily="2" charset="-122"/>
            </a:endParaRPr>
          </a:p>
          <a:p>
            <a:endParaRPr lang="en-US" altLang="zh-CN" smtClean="0">
              <a:latin typeface="Arial" charset="0"/>
              <a:ea typeface="黑体" pitchFamily="2" charset="-122"/>
            </a:endParaRPr>
          </a:p>
          <a:p>
            <a:endParaRPr lang="en-US" altLang="zh-CN" smtClean="0">
              <a:latin typeface="Arial" charset="0"/>
              <a:ea typeface="黑体" pitchFamily="2" charset="-122"/>
            </a:endParaRPr>
          </a:p>
          <a:p>
            <a:r>
              <a:rPr lang="zh-CN" altLang="en-US" smtClean="0">
                <a:latin typeface="Arial" charset="0"/>
                <a:ea typeface="黑体" pitchFamily="2" charset="-122"/>
              </a:rPr>
              <a:t>两个结论</a:t>
            </a:r>
            <a:endParaRPr lang="en-US" altLang="zh-CN" smtClean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 smtClean="0">
                <a:latin typeface="Arial" charset="0"/>
                <a:ea typeface="黑体" pitchFamily="2" charset="-122"/>
              </a:rPr>
              <a:t>多项式时间的算法互相之间虽有差距，一般可接受</a:t>
            </a:r>
          </a:p>
          <a:p>
            <a:pPr lvl="1"/>
            <a:r>
              <a:rPr lang="zh-CN" altLang="zh-CN" smtClean="0">
                <a:latin typeface="Arial" charset="0"/>
                <a:ea typeface="黑体" pitchFamily="2" charset="-122"/>
              </a:rPr>
              <a:t>指数量级时间的算法对于较大的</a:t>
            </a:r>
            <a:r>
              <a:rPr lang="en-US" altLang="zh-CN" smtClean="0">
                <a:latin typeface="Arial" charset="0"/>
                <a:ea typeface="黑体" pitchFamily="2" charset="-122"/>
              </a:rPr>
              <a:t>n</a:t>
            </a:r>
            <a:r>
              <a:rPr lang="zh-CN" altLang="zh-CN" smtClean="0">
                <a:latin typeface="Arial" charset="0"/>
                <a:ea typeface="黑体" pitchFamily="2" charset="-122"/>
              </a:rPr>
              <a:t>无实用价值</a:t>
            </a:r>
            <a:endParaRPr lang="zh-CN" altLang="en-US" smtClean="0">
              <a:latin typeface="Arial" charset="0"/>
              <a:ea typeface="黑体" pitchFamily="2" charset="-122"/>
            </a:endParaRPr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AAA2331B-5B71-4068-8FFA-E392A93777DD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7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95288" y="2241550"/>
          <a:ext cx="8353424" cy="1381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2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22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82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01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4024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564">
                <a:tc>
                  <a:txBody>
                    <a:bodyPr/>
                    <a:lstStyle/>
                    <a:p>
                      <a:endParaRPr lang="zh-CN" altLang="en-US" sz="1800" b="1" dirty="0"/>
                    </a:p>
                  </a:txBody>
                  <a:tcPr marL="91445" marR="91445" marT="45687" marB="45687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 smtClean="0"/>
                        <a:t>算法</a:t>
                      </a:r>
                      <a:r>
                        <a:rPr lang="en-US" altLang="zh-CN" sz="1800" b="1" dirty="0" smtClean="0"/>
                        <a:t>1</a:t>
                      </a:r>
                      <a:endParaRPr lang="zh-CN" altLang="en-US" sz="1800" b="1" dirty="0"/>
                    </a:p>
                  </a:txBody>
                  <a:tcPr marL="91445" marR="91445" marT="45687" marB="45687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 smtClean="0"/>
                        <a:t>算法</a:t>
                      </a:r>
                      <a:r>
                        <a:rPr lang="en-US" altLang="zh-CN" sz="1800" b="1" dirty="0" smtClean="0"/>
                        <a:t>2</a:t>
                      </a:r>
                      <a:endParaRPr lang="zh-CN" altLang="en-US" sz="1800" b="1" dirty="0"/>
                    </a:p>
                  </a:txBody>
                  <a:tcPr marL="91445" marR="91445" marT="45687" marB="45687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 smtClean="0"/>
                        <a:t>算法</a:t>
                      </a:r>
                      <a:r>
                        <a:rPr lang="en-US" altLang="zh-CN" sz="1800" b="1" dirty="0" smtClean="0"/>
                        <a:t>3</a:t>
                      </a:r>
                      <a:endParaRPr lang="zh-CN" altLang="en-US" sz="1800" b="1" dirty="0"/>
                    </a:p>
                  </a:txBody>
                  <a:tcPr marL="91445" marR="91445" marT="45687" marB="45687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 smtClean="0"/>
                        <a:t>算法</a:t>
                      </a:r>
                      <a:r>
                        <a:rPr lang="en-US" altLang="zh-CN" sz="1800" b="1" dirty="0" smtClean="0"/>
                        <a:t>4</a:t>
                      </a:r>
                      <a:endParaRPr lang="zh-CN" altLang="en-US" sz="1800" b="1" dirty="0"/>
                    </a:p>
                  </a:txBody>
                  <a:tcPr marL="91445" marR="91445" marT="45687" marB="45687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 smtClean="0"/>
                        <a:t>算法</a:t>
                      </a:r>
                      <a:r>
                        <a:rPr lang="en-US" altLang="zh-CN" sz="1800" b="1" dirty="0" smtClean="0"/>
                        <a:t>5</a:t>
                      </a:r>
                      <a:endParaRPr lang="zh-CN" altLang="en-US" sz="1800" b="1" dirty="0"/>
                    </a:p>
                  </a:txBody>
                  <a:tcPr marL="91445" marR="91445" marT="45687" marB="45687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 smtClean="0"/>
                        <a:t>算法</a:t>
                      </a:r>
                      <a:r>
                        <a:rPr lang="en-US" altLang="zh-CN" sz="1800" b="1" dirty="0" smtClean="0"/>
                        <a:t>6</a:t>
                      </a:r>
                      <a:endParaRPr lang="zh-CN" altLang="en-US" sz="1800" b="1" dirty="0"/>
                    </a:p>
                  </a:txBody>
                  <a:tcPr marL="91445" marR="91445" marT="45687" marB="4568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564">
                <a:tc>
                  <a:txBody>
                    <a:bodyPr/>
                    <a:lstStyle/>
                    <a:p>
                      <a:r>
                        <a:rPr lang="zh-CN" altLang="en-US" sz="1800" b="1" dirty="0" smtClean="0"/>
                        <a:t>复杂度</a:t>
                      </a:r>
                      <a:endParaRPr lang="zh-CN" altLang="en-US" sz="1800" b="1" dirty="0"/>
                    </a:p>
                  </a:txBody>
                  <a:tcPr marL="91445" marR="91445" marT="45687" marB="45687"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/>
                        <a:t>n</a:t>
                      </a:r>
                      <a:endParaRPr lang="zh-CN" altLang="en-US" sz="1800" b="1" dirty="0"/>
                    </a:p>
                  </a:txBody>
                  <a:tcPr marL="91445" marR="91445" marT="45687" marB="45687"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/>
                        <a:t>n</a:t>
                      </a:r>
                      <a:r>
                        <a:rPr lang="en-US" altLang="zh-CN" sz="1800" b="1" baseline="30000" dirty="0" smtClean="0"/>
                        <a:t>2</a:t>
                      </a:r>
                      <a:endParaRPr lang="zh-CN" altLang="en-US" sz="1800" b="1" dirty="0"/>
                    </a:p>
                  </a:txBody>
                  <a:tcPr marL="91445" marR="91445" marT="45687" marB="45687"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/>
                        <a:t>n</a:t>
                      </a:r>
                      <a:r>
                        <a:rPr lang="en-US" altLang="zh-CN" sz="1800" b="1" baseline="30000" dirty="0" smtClean="0"/>
                        <a:t>3</a:t>
                      </a:r>
                      <a:endParaRPr lang="zh-CN" altLang="en-US" sz="1800" b="1" dirty="0"/>
                    </a:p>
                  </a:txBody>
                  <a:tcPr marL="91445" marR="91445" marT="45687" marB="45687"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/>
                        <a:t>n</a:t>
                      </a:r>
                      <a:r>
                        <a:rPr lang="en-US" altLang="zh-CN" sz="1800" b="1" baseline="30000" dirty="0" smtClean="0"/>
                        <a:t>5</a:t>
                      </a:r>
                      <a:endParaRPr lang="zh-CN" altLang="en-US" sz="1800" b="1" dirty="0"/>
                    </a:p>
                  </a:txBody>
                  <a:tcPr marL="91445" marR="91445" marT="45687" marB="45687"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/>
                        <a:t>2</a:t>
                      </a:r>
                      <a:r>
                        <a:rPr lang="en-US" altLang="zh-CN" sz="1800" b="1" baseline="30000" dirty="0" smtClean="0"/>
                        <a:t>n</a:t>
                      </a:r>
                      <a:endParaRPr lang="zh-CN" altLang="en-US" sz="1800" b="1" dirty="0"/>
                    </a:p>
                  </a:txBody>
                  <a:tcPr marL="91445" marR="91445" marT="45687" marB="4568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 smtClean="0"/>
                        <a:t>3</a:t>
                      </a:r>
                      <a:r>
                        <a:rPr lang="en-US" altLang="zh-CN" sz="1800" b="1" baseline="30000" dirty="0" smtClean="0"/>
                        <a:t>n</a:t>
                      </a:r>
                      <a:endParaRPr lang="zh-CN" altLang="en-US" sz="1800" b="1" dirty="0"/>
                    </a:p>
                  </a:txBody>
                  <a:tcPr marL="91445" marR="91445" marT="45687" marB="4568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9997">
                <a:tc>
                  <a:txBody>
                    <a:bodyPr/>
                    <a:lstStyle/>
                    <a:p>
                      <a:r>
                        <a:rPr lang="zh-CN" altLang="en-US" sz="1800" b="1" dirty="0" smtClean="0"/>
                        <a:t>运算时</a:t>
                      </a:r>
                      <a:endParaRPr lang="zh-CN" altLang="en-US" sz="1800" b="1" dirty="0"/>
                    </a:p>
                  </a:txBody>
                  <a:tcPr marL="91445" marR="91445" marT="45687" marB="45687"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/>
                        <a:t>6*10</a:t>
                      </a:r>
                      <a:r>
                        <a:rPr lang="en-US" altLang="zh-CN" sz="1800" b="1" baseline="30000" dirty="0" smtClean="0"/>
                        <a:t>-8</a:t>
                      </a:r>
                      <a:r>
                        <a:rPr lang="en-US" altLang="zh-CN" sz="1800" b="1" dirty="0" smtClean="0"/>
                        <a:t>s</a:t>
                      </a:r>
                      <a:endParaRPr lang="zh-CN" altLang="en-US" sz="1800" b="1" dirty="0"/>
                    </a:p>
                  </a:txBody>
                  <a:tcPr marL="91445" marR="91445" marT="45687" marB="45687"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/>
                        <a:t>3.6*10</a:t>
                      </a:r>
                      <a:r>
                        <a:rPr lang="en-US" altLang="zh-CN" sz="1800" b="1" baseline="30000" dirty="0" smtClean="0"/>
                        <a:t>-6</a:t>
                      </a:r>
                      <a:r>
                        <a:rPr lang="en-US" altLang="zh-CN" sz="1800" b="1" dirty="0" smtClean="0"/>
                        <a:t>s</a:t>
                      </a:r>
                      <a:endParaRPr lang="zh-CN" altLang="en-US" sz="1800" b="1" dirty="0"/>
                    </a:p>
                  </a:txBody>
                  <a:tcPr marL="91445" marR="91445" marT="45687" marB="45687"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/>
                        <a:t>2.16*10</a:t>
                      </a:r>
                      <a:r>
                        <a:rPr lang="en-US" altLang="zh-CN" sz="1800" b="1" baseline="30000" dirty="0" smtClean="0"/>
                        <a:t>-4</a:t>
                      </a:r>
                      <a:r>
                        <a:rPr lang="en-US" altLang="zh-CN" sz="1800" b="1" dirty="0" smtClean="0"/>
                        <a:t>s</a:t>
                      </a:r>
                      <a:endParaRPr lang="zh-CN" altLang="en-US" sz="1800" b="1" dirty="0"/>
                    </a:p>
                  </a:txBody>
                  <a:tcPr marL="91445" marR="91445" marT="45687" marB="45687"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/>
                        <a:t>0.013min</a:t>
                      </a:r>
                      <a:endParaRPr lang="zh-CN" altLang="en-US" sz="1800" b="1" dirty="0"/>
                    </a:p>
                  </a:txBody>
                  <a:tcPr marL="91445" marR="91445" marT="45687" marB="45687"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/>
                        <a:t>3.66</a:t>
                      </a:r>
                      <a:r>
                        <a:rPr lang="zh-CN" altLang="zh-CN" sz="1800" b="1" dirty="0" smtClean="0"/>
                        <a:t>世纪</a:t>
                      </a:r>
                      <a:r>
                        <a:rPr lang="en-US" altLang="zh-CN" sz="1800" b="1" dirty="0" smtClean="0"/>
                        <a:t> </a:t>
                      </a:r>
                      <a:endParaRPr lang="zh-CN" altLang="en-US" sz="1800" b="1" dirty="0"/>
                    </a:p>
                  </a:txBody>
                  <a:tcPr marL="91445" marR="91445" marT="45687" marB="4568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 smtClean="0"/>
                        <a:t>1.3*10</a:t>
                      </a:r>
                      <a:r>
                        <a:rPr lang="en-US" altLang="zh-CN" sz="1800" b="1" baseline="30000" dirty="0" smtClean="0"/>
                        <a:t>13</a:t>
                      </a:r>
                      <a:r>
                        <a:rPr lang="zh-CN" altLang="en-US" sz="1800" b="1" baseline="0" dirty="0" smtClean="0"/>
                        <a:t>世纪</a:t>
                      </a:r>
                    </a:p>
                    <a:p>
                      <a:endParaRPr lang="zh-CN" altLang="en-US" sz="1800" b="1" dirty="0"/>
                    </a:p>
                  </a:txBody>
                  <a:tcPr marL="91445" marR="91445" marT="45687" marB="4568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487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和的估计与界限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 smtClean="0"/>
                  <a:t>直接求和的界限</a:t>
                </a:r>
                <a:endParaRPr lang="en-US" altLang="zh-CN" i="1" dirty="0" smtClean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p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𝒌</m:t>
                        </m:r>
                      </m:e>
                    </m:nary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≤</m:t>
                    </m:r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p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e>
                    </m:nary>
                    <m:r>
                      <a:rPr lang="en-US" altLang="zh-CN" i="1">
                        <a:latin typeface="Cambria Math"/>
                        <a:ea typeface="Cambria Math"/>
                      </a:rPr>
                      <m:t>≤</m:t>
                    </m:r>
                    <m:sSup>
                      <m:sSup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e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en-US" altLang="zh-CN" dirty="0" smtClean="0"/>
              </a:p>
              <a:p>
                <a:pPr lvl="1"/>
                <a:endParaRPr lang="en-US" altLang="zh-CN" dirty="0"/>
              </a:p>
              <a:p>
                <a:pPr lvl="1"/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48C025-5291-4BF6-8336-4D295967B217}" type="slidenum">
              <a:rPr lang="en-US" altLang="zh-CN" smtClean="0"/>
              <a:pPr>
                <a:defRPr/>
              </a:pPr>
              <a:t>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8835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和的估计与界限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 smtClean="0"/>
                  <a:t>直接求和的界限</a:t>
                </a:r>
                <a:endParaRPr lang="en-US" altLang="zh-CN" i="1" dirty="0" smtClean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p>
                      <m:e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𝒌</m:t>
                            </m:r>
                          </m:sub>
                        </m:sSub>
                      </m:e>
                    </m:nary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altLang="zh-CN" b="0" i="0" smtClean="0">
                                <a:latin typeface="Cambria Math"/>
                              </a:rPr>
                              <m:t>max</m:t>
                            </m:r>
                          </m:e>
                          <m:lim>
                            <m:r>
                              <a:rPr lang="en-US" altLang="zh-CN" b="1" i="1" smtClean="0">
                                <a:latin typeface="Cambria Math"/>
                              </a:rPr>
                              <m:t>𝟏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Cambria Math"/>
                              </a:rPr>
                              <m:t>𝒌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Cambria Math"/>
                              </a:rPr>
                              <m:t>𝒏</m:t>
                            </m:r>
                          </m:lim>
                        </m:limLow>
                      </m:fName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{</m:t>
                            </m:r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𝒌</m:t>
                            </m:r>
                          </m:sub>
                        </m:sSub>
                        <m:r>
                          <a:rPr lang="en-US" altLang="zh-CN" b="1" i="1" smtClean="0">
                            <a:latin typeface="Cambria Math"/>
                          </a:rPr>
                          <m:t>}</m:t>
                        </m:r>
                      </m:e>
                    </m:func>
                  </m:oMath>
                </a14:m>
                <a:endParaRPr lang="en-US" altLang="zh-CN" dirty="0" smtClean="0"/>
              </a:p>
              <a:p>
                <a:pPr lvl="1"/>
                <a:endParaRPr lang="en-US" altLang="zh-CN" dirty="0"/>
              </a:p>
              <a:p>
                <a:pPr lvl="1"/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48C025-5291-4BF6-8336-4D295967B217}" type="slidenum">
              <a:rPr lang="en-US" altLang="zh-CN" smtClean="0"/>
              <a:pPr>
                <a:defRPr/>
              </a:pPr>
              <a:t>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8938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自定义 1">
      <a:majorFont>
        <a:latin typeface="Arial"/>
        <a:ea typeface="隶书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rgbClr val="000000"/>
          </a:solidFill>
          <a:miter lim="800000"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lIns="18000" tIns="10800" rIns="18000" bIns="10800" rtlCol="0" anchor="ctr"/>
      <a:lstStyle>
        <a:defPPr algn="ctr" eaLnBrk="1" hangingPunct="1">
          <a:lnSpc>
            <a:spcPct val="96000"/>
          </a:lnSpc>
          <a:spcBef>
            <a:spcPct val="0"/>
          </a:spcBef>
          <a:buClrTx/>
          <a:buFontTx/>
          <a:buNone/>
          <a:defRPr b="1" dirty="0">
            <a:solidFill>
              <a:srgbClr val="000099"/>
            </a:solidFill>
            <a:ea typeface="黑体" pitchFamily="49" charset="-122"/>
          </a:defRPr>
        </a:defPPr>
      </a:lstStyle>
    </a:spDef>
    <a:lnDef>
      <a:spPr bwMode="auto">
        <a:ln w="19050">
          <a:solidFill>
            <a:srgbClr val="0066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25400">
          <a:noFill/>
        </a:ln>
      </a:spPr>
      <a:bodyPr wrap="none" rtlCol="0">
        <a:spAutoFit/>
      </a:bodyPr>
      <a:lstStyle>
        <a:defPPr eaLnBrk="1" hangingPunct="1">
          <a:buFont typeface="Wingdings" pitchFamily="2" charset="2"/>
          <a:buNone/>
          <a:defRPr b="1" dirty="0" smtClean="0">
            <a:solidFill>
              <a:srgbClr val="000099"/>
            </a:solidFill>
            <a:ea typeface="黑体" pitchFamily="49" charset="-122"/>
          </a:defRPr>
        </a:defPPr>
      </a:lstStyle>
    </a:tx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99"/>
        </a:dk1>
        <a:lt1>
          <a:srgbClr val="FFFFFF"/>
        </a:lt1>
        <a:dk2>
          <a:srgbClr val="CC0000"/>
        </a:dk2>
        <a:lt2>
          <a:srgbClr val="808080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4">
        <a:dk1>
          <a:srgbClr val="000099"/>
        </a:dk1>
        <a:lt1>
          <a:srgbClr val="FFFFFF"/>
        </a:lt1>
        <a:dk2>
          <a:srgbClr val="CC0000"/>
        </a:dk2>
        <a:lt2>
          <a:srgbClr val="0033CC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9825</TotalTime>
  <Words>819</Words>
  <Application>Microsoft Office PowerPoint</Application>
  <PresentationFormat>全屏显示(4:3)</PresentationFormat>
  <Paragraphs>293</Paragraphs>
  <Slides>32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7" baseType="lpstr">
      <vt:lpstr>仿宋_GB2312</vt:lpstr>
      <vt:lpstr>黑体</vt:lpstr>
      <vt:lpstr>华文新魏</vt:lpstr>
      <vt:lpstr>隶书</vt:lpstr>
      <vt:lpstr>宋体</vt:lpstr>
      <vt:lpstr>Arial</vt:lpstr>
      <vt:lpstr>Calibri</vt:lpstr>
      <vt:lpstr>Cambria Math</vt:lpstr>
      <vt:lpstr>Courier New</vt:lpstr>
      <vt:lpstr>Lucida Sans Unicode</vt:lpstr>
      <vt:lpstr>Symbol</vt:lpstr>
      <vt:lpstr>Times New Roman</vt:lpstr>
      <vt:lpstr>Wingdings</vt:lpstr>
      <vt:lpstr>Pixel</vt:lpstr>
      <vt:lpstr>自定义设计方案</vt:lpstr>
      <vt:lpstr>第一章 算法分析的数学基础</vt:lpstr>
      <vt:lpstr>本章内容</vt:lpstr>
      <vt:lpstr>一些记号</vt:lpstr>
      <vt:lpstr>复杂性函数的阶</vt:lpstr>
      <vt:lpstr>复杂性函数的阶</vt:lpstr>
      <vt:lpstr>复杂性函数的阶</vt:lpstr>
      <vt:lpstr>多项式时间与指数时间</vt:lpstr>
      <vt:lpstr>和的估计与界限</vt:lpstr>
      <vt:lpstr>和的估计与界限</vt:lpstr>
      <vt:lpstr>和的估计与界限</vt:lpstr>
      <vt:lpstr>和的估计与界限</vt:lpstr>
      <vt:lpstr>和的估计与界限</vt:lpstr>
      <vt:lpstr>和的估计与界限</vt:lpstr>
      <vt:lpstr>和的估计与界限</vt:lpstr>
      <vt:lpstr>和的估计与界限</vt:lpstr>
      <vt:lpstr>和的估计与界限</vt:lpstr>
      <vt:lpstr>递归方程</vt:lpstr>
      <vt:lpstr>递归方程</vt:lpstr>
      <vt:lpstr>递归方程</vt:lpstr>
      <vt:lpstr>递归方程</vt:lpstr>
      <vt:lpstr>递归方程</vt:lpstr>
      <vt:lpstr>递归方程</vt:lpstr>
      <vt:lpstr>递归方程</vt:lpstr>
      <vt:lpstr>递归方程</vt:lpstr>
      <vt:lpstr>递归方程</vt:lpstr>
      <vt:lpstr>递归方程</vt:lpstr>
      <vt:lpstr>递归方程</vt:lpstr>
      <vt:lpstr>Master定理证明</vt:lpstr>
      <vt:lpstr>Master定理证明</vt:lpstr>
      <vt:lpstr>Master定理证明</vt:lpstr>
      <vt:lpstr>Master定理证明</vt:lpstr>
      <vt:lpstr>PowerPoint 演示文稿</vt:lpstr>
    </vt:vector>
  </TitlesOfParts>
  <Company>计算机系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</dc:title>
  <dc:creator>清华大学</dc:creator>
  <cp:lastModifiedBy>xl f</cp:lastModifiedBy>
  <cp:revision>1077</cp:revision>
  <cp:lastPrinted>2015-09-13T23:50:21Z</cp:lastPrinted>
  <dcterms:created xsi:type="dcterms:W3CDTF">2009-06-26T00:04:30Z</dcterms:created>
  <dcterms:modified xsi:type="dcterms:W3CDTF">2019-09-08T15:02:43Z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