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  <p:sldMasterId id="2147483913" r:id="rId2"/>
  </p:sldMasterIdLst>
  <p:notesMasterIdLst>
    <p:notesMasterId r:id="rId34"/>
  </p:notesMasterIdLst>
  <p:handoutMasterIdLst>
    <p:handoutMasterId r:id="rId35"/>
  </p:handoutMasterIdLst>
  <p:sldIdLst>
    <p:sldId id="286" r:id="rId3"/>
    <p:sldId id="277" r:id="rId4"/>
    <p:sldId id="296" r:id="rId5"/>
    <p:sldId id="287" r:id="rId6"/>
    <p:sldId id="311" r:id="rId7"/>
    <p:sldId id="324" r:id="rId8"/>
    <p:sldId id="325" r:id="rId9"/>
    <p:sldId id="315" r:id="rId10"/>
    <p:sldId id="316" r:id="rId11"/>
    <p:sldId id="333" r:id="rId12"/>
    <p:sldId id="326" r:id="rId13"/>
    <p:sldId id="328" r:id="rId14"/>
    <p:sldId id="329" r:id="rId15"/>
    <p:sldId id="330" r:id="rId16"/>
    <p:sldId id="331" r:id="rId17"/>
    <p:sldId id="332" r:id="rId18"/>
    <p:sldId id="318" r:id="rId19"/>
    <p:sldId id="319" r:id="rId20"/>
    <p:sldId id="320" r:id="rId21"/>
    <p:sldId id="321" r:id="rId22"/>
    <p:sldId id="322" r:id="rId23"/>
    <p:sldId id="323" r:id="rId24"/>
    <p:sldId id="339" r:id="rId25"/>
    <p:sldId id="334" r:id="rId26"/>
    <p:sldId id="335" r:id="rId27"/>
    <p:sldId id="338" r:id="rId28"/>
    <p:sldId id="288" r:id="rId29"/>
    <p:sldId id="289" r:id="rId30"/>
    <p:sldId id="290" r:id="rId31"/>
    <p:sldId id="291" r:id="rId32"/>
    <p:sldId id="295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A8"/>
    <a:srgbClr val="660066"/>
    <a:srgbClr val="339933"/>
    <a:srgbClr val="003366"/>
    <a:srgbClr val="CCFF66"/>
    <a:srgbClr val="CCFFCC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7" autoAdjust="0"/>
    <p:restoredTop sz="92398" autoAdjust="0"/>
  </p:normalViewPr>
  <p:slideViewPr>
    <p:cSldViewPr>
      <p:cViewPr varScale="1">
        <p:scale>
          <a:sx n="79" d="100"/>
          <a:sy n="79" d="100"/>
        </p:scale>
        <p:origin x="1790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420"/>
    </p:cViewPr>
  </p:sorterViewPr>
  <p:notesViewPr>
    <p:cSldViewPr>
      <p:cViewPr varScale="1">
        <p:scale>
          <a:sx n="86" d="100"/>
          <a:sy n="86" d="100"/>
        </p:scale>
        <p:origin x="-3894" y="-90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983CCC5-86F3-4930-B4DA-8136FE63C6C9}" type="datetimeFigureOut">
              <a:rPr lang="zh-CN" altLang="en-US"/>
              <a:pPr>
                <a:defRPr/>
              </a:pPr>
              <a:t>2020/4/10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8D0EA48-5ED8-475C-824D-BCAD6F948D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803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78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278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78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D649336-58DB-4A2C-A514-83F2AD1F4EA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872070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grpSp>
          <p:nvGrpSpPr>
            <p:cNvPr id="7" name="Group 22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7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9" name="Rectangle 8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9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10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1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2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3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4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5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6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39953" name="Rectangle 17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460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noProof="0" dirty="0"/>
              <a:t>单击此处编辑母版标题样式</a:t>
            </a:r>
          </a:p>
        </p:txBody>
      </p:sp>
      <p:sp>
        <p:nvSpPr>
          <p:cNvPr id="39954" name="Rectangle 18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000"/>
            </a:lvl1pPr>
          </a:lstStyle>
          <a:p>
            <a:pPr lvl="0"/>
            <a:r>
              <a:rPr lang="zh-CN" altLang="en-US" noProof="0"/>
              <a:t>单击此处编辑母版副标题样式</a:t>
            </a:r>
          </a:p>
        </p:txBody>
      </p:sp>
      <p:sp>
        <p:nvSpPr>
          <p:cNvPr id="18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987675" y="6308725"/>
            <a:ext cx="2133600" cy="457200"/>
          </a:xfr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0AEB4698-B8DB-437D-A72F-79E963AC2888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09387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6E1B8-0929-44C3-A2D6-F90DEC31D1DE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29191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7800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7800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D97344-BF8B-411A-8C37-5524D9E96C7D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64397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36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457200" y="1484313"/>
            <a:ext cx="8229600" cy="4752975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E580A-F19A-465C-93C7-460F6608EF71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6774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1E090-A4F8-4FCA-A060-2F6DD3C03F81}" type="datetimeFigureOut">
              <a:rPr lang="zh-CN" altLang="en-US"/>
              <a:pPr>
                <a:defRPr/>
              </a:pPr>
              <a:t>2020/4/10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D411C-4242-416B-8DE9-EB4039463D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0298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686EC-D099-4372-BDD9-829E58E9472F}" type="datetimeFigureOut">
              <a:rPr lang="zh-CN" altLang="en-US"/>
              <a:pPr>
                <a:defRPr/>
              </a:pPr>
              <a:t>2020/4/10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24DA9-208B-43E8-967B-080BBF2467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802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7BAF2-1327-4969-A6F0-E2F0EB18D6A5}" type="datetimeFigureOut">
              <a:rPr lang="zh-CN" altLang="en-US"/>
              <a:pPr>
                <a:defRPr/>
              </a:pPr>
              <a:t>2020/4/10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392BB-9F00-4281-8DF2-7539A32DE8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278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BFF3D-9272-4EA0-B621-809FFF106DC9}" type="datetimeFigureOut">
              <a:rPr lang="zh-CN" altLang="en-US"/>
              <a:pPr>
                <a:defRPr/>
              </a:pPr>
              <a:t>2020/4/10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00FED-3FCF-416E-A710-E1D08CCAF4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997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81068-A6A7-40BA-AA51-9CE1E7FB103D}" type="datetimeFigureOut">
              <a:rPr lang="zh-CN" altLang="en-US"/>
              <a:pPr>
                <a:defRPr/>
              </a:pPr>
              <a:t>2020/4/10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56E54-46E6-4D0E-BAB5-7C81DCF5D7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69242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200B1-7CE9-4E03-974C-3D2C9CF08633}" type="datetimeFigureOut">
              <a:rPr lang="zh-CN" altLang="en-US"/>
              <a:pPr>
                <a:defRPr/>
              </a:pPr>
              <a:t>2020/4/10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4B600-6BBE-4D9E-8827-5358823976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1935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DD764-0E3E-4350-9825-04C34050A9A1}" type="datetimeFigureOut">
              <a:rPr lang="zh-CN" altLang="en-US"/>
              <a:pPr>
                <a:defRPr/>
              </a:pPr>
              <a:t>2020/4/10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5DF58-CD75-4FC7-9039-C4B424AD60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963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000" baseline="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>
              <a:defRPr sz="2600" baseline="0">
                <a:solidFill>
                  <a:srgbClr val="0000A8"/>
                </a:solidFill>
                <a:latin typeface="Arial" pitchFamily="34" charset="0"/>
                <a:ea typeface="黑体" pitchFamily="49" charset="-122"/>
              </a:defRPr>
            </a:lvl2pPr>
            <a:lvl3pPr>
              <a:defRPr sz="2300" baseline="0">
                <a:solidFill>
                  <a:schemeClr val="bg2"/>
                </a:solidFill>
                <a:latin typeface="Arial" pitchFamily="34" charset="0"/>
                <a:ea typeface="黑体" pitchFamily="49" charset="-122"/>
              </a:defRPr>
            </a:lvl3pPr>
            <a:lvl4pPr>
              <a:defRPr baseline="0">
                <a:solidFill>
                  <a:srgbClr val="C00000"/>
                </a:solidFill>
                <a:latin typeface="Arial" pitchFamily="34" charset="0"/>
                <a:ea typeface="黑体" pitchFamily="49" charset="-122"/>
              </a:defRPr>
            </a:lvl4pPr>
            <a:lvl5pPr>
              <a:defRPr baseline="0">
                <a:latin typeface="Arial" pitchFamily="34" charset="0"/>
                <a:ea typeface="黑体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6C03A-3073-401C-B837-061925A82BB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332052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423E9-2F86-4BBB-A8E4-AED299374AA4}" type="datetimeFigureOut">
              <a:rPr lang="zh-CN" altLang="en-US"/>
              <a:pPr>
                <a:defRPr/>
              </a:pPr>
              <a:t>2020/4/10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AABA0-EEF2-4F79-AF85-D1D2C5852D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11377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98C9A-BDE2-4BF5-8AEE-B1CB72B63FF3}" type="datetimeFigureOut">
              <a:rPr lang="zh-CN" altLang="en-US"/>
              <a:pPr>
                <a:defRPr/>
              </a:pPr>
              <a:t>2020/4/10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76CE0-A9E1-4689-8D3E-1078A01564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03598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924B9-AC47-41FD-BB83-1E08B998B4C8}" type="datetimeFigureOut">
              <a:rPr lang="zh-CN" altLang="en-US"/>
              <a:pPr>
                <a:defRPr/>
              </a:pPr>
              <a:t>2020/4/10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11340-A4AF-466A-9F84-BE901AABC0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36052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C1FB0-0586-4020-80FA-AF0E6D23BE7F}" type="datetimeFigureOut">
              <a:rPr lang="zh-CN" altLang="en-US"/>
              <a:pPr>
                <a:defRPr/>
              </a:pPr>
              <a:t>2020/4/10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4D320-C711-4AC7-B92C-5584F52B93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0652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A1BF9-52A6-4013-A43A-751A8425BA20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3686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F1A7D-1F63-4B89-8DC4-C738F58AF12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06120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EB48B2-4D1C-45B9-9848-D47D570717DE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9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7444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D1EC4-2614-4F9E-A769-62D082C185DB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73374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2F55C-006F-4F76-95B1-5623E00EC138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54452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911F1-6F5E-4B3B-92F6-002D744C979D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30282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78AA7-693C-4FF7-83DC-7A426B683855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45943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96075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2000" b="1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defRPr>
            </a:lvl1pPr>
          </a:lstStyle>
          <a:p>
            <a:pPr>
              <a:defRPr/>
            </a:pPr>
            <a:fld id="{5CCA33BB-C97C-478A-8B6B-6E2EDE14E7F6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grpSp>
        <p:nvGrpSpPr>
          <p:cNvPr id="1028" name="Group 35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06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29600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8929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2" r:id="rId1"/>
    <p:sldLayoutId id="2147484310" r:id="rId2"/>
    <p:sldLayoutId id="2147484311" r:id="rId3"/>
    <p:sldLayoutId id="2147484312" r:id="rId4"/>
    <p:sldLayoutId id="2147484313" r:id="rId5"/>
    <p:sldLayoutId id="2147484314" r:id="rId6"/>
    <p:sldLayoutId id="2147484315" r:id="rId7"/>
    <p:sldLayoutId id="2147484316" r:id="rId8"/>
    <p:sldLayoutId id="2147484317" r:id="rId9"/>
    <p:sldLayoutId id="2147484318" r:id="rId10"/>
    <p:sldLayoutId id="2147484319" r:id="rId11"/>
    <p:sldLayoutId id="214748432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9pPr>
    </p:titleStyle>
    <p:bodyStyle>
      <a:lvl1pPr marL="342900" indent="-3429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660066"/>
        </a:buClr>
        <a:buSzPct val="55000"/>
        <a:buFont typeface="Wingdings" pitchFamily="2" charset="2"/>
        <a:buChar char="n"/>
        <a:defRPr sz="28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006600"/>
        </a:buClr>
        <a:buSzPct val="55000"/>
        <a:buFont typeface="Wingdings" pitchFamily="2" charset="2"/>
        <a:buChar char="r"/>
        <a:defRPr sz="2800" b="1">
          <a:solidFill>
            <a:schemeClr val="bg2"/>
          </a:solidFill>
          <a:latin typeface="Times New Roman" pitchFamily="18" charset="0"/>
          <a:ea typeface="+mn-ea"/>
        </a:defRPr>
      </a:lvl2pPr>
      <a:lvl3pPr marL="1143000" indent="-2286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FF0000"/>
        </a:buClr>
        <a:buSzPct val="65000"/>
        <a:buFont typeface="Wingdings" pitchFamily="2" charset="2"/>
        <a:buChar char="Ø"/>
        <a:defRPr sz="2800" b="1">
          <a:solidFill>
            <a:schemeClr val="bg2"/>
          </a:solidFill>
          <a:latin typeface="Times New Roman" pitchFamily="18" charset="0"/>
          <a:ea typeface="+mn-ea"/>
        </a:defRPr>
      </a:lvl3pPr>
      <a:lvl4pPr marL="1600200" indent="-2286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宋体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7BAF7AE8-7FB0-4406-90AB-6887A4CACEFE}" type="datetimeFigureOut">
              <a:rPr lang="zh-CN" altLang="en-US"/>
              <a:pPr>
                <a:defRPr/>
              </a:pPr>
              <a:t>2020/4/10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D8CD665-E0F7-4569-8194-B257B5EB731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1" r:id="rId1"/>
    <p:sldLayoutId id="2147484322" r:id="rId2"/>
    <p:sldLayoutId id="2147484323" r:id="rId3"/>
    <p:sldLayoutId id="2147484324" r:id="rId4"/>
    <p:sldLayoutId id="2147484325" r:id="rId5"/>
    <p:sldLayoutId id="2147484326" r:id="rId6"/>
    <p:sldLayoutId id="2147484327" r:id="rId7"/>
    <p:sldLayoutId id="2147484328" r:id="rId8"/>
    <p:sldLayoutId id="2147484329" r:id="rId9"/>
    <p:sldLayoutId id="2147484330" r:id="rId10"/>
    <p:sldLayoutId id="21474843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4.w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32025" y="4545013"/>
            <a:ext cx="6759575" cy="1474787"/>
          </a:xfrm>
        </p:spPr>
        <p:txBody>
          <a:bodyPr/>
          <a:lstStyle/>
          <a:p>
            <a:pPr algn="r" eaLnBrk="1" hangingPunct="1"/>
            <a:r>
              <a:rPr lang="zh-CN" altLang="en-US" sz="3600">
                <a:latin typeface="仿宋_GB2312" pitchFamily="49" charset="-122"/>
              </a:rPr>
              <a:t>东南大学计算机学院 方效林</a:t>
            </a:r>
            <a:endParaRPr lang="en-US" altLang="zh-CN" sz="3600">
              <a:latin typeface="仿宋_GB2312" pitchFamily="49" charset="-122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92388" y="1808163"/>
            <a:ext cx="6343650" cy="22098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5400" dirty="0">
                <a:latin typeface="+mj-ea"/>
              </a:rPr>
              <a:t>在线算法</a:t>
            </a:r>
            <a:endParaRPr lang="en-US" altLang="zh-CN" sz="5400" dirty="0">
              <a:latin typeface="+mj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58DBA-AAED-3B4D-9E6D-338CF7393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摘麦穗问题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DEFF926-F3C6-554A-A849-76352EEBD02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zh-CN" altLang="en-US" sz="2800" dirty="0">
                    <a:cs typeface="Times New Roman (Hebrew)" charset="0"/>
                  </a:rPr>
                  <a:t>摘下最大的麦穗 </a:t>
                </a:r>
                <a:r>
                  <a:rPr lang="zh-CN" altLang="en-US" sz="2800" dirty="0">
                    <a:cs typeface="Times New Roman (Hebrew)" charset="0"/>
                    <a:sym typeface="Wingdings"/>
                  </a:rPr>
                  <a:t> </a:t>
                </a:r>
                <a:r>
                  <a:rPr lang="zh-CN" altLang="en-US" sz="2800" dirty="0">
                    <a:cs typeface="Times New Roman (Hebrew)" charset="0"/>
                  </a:rPr>
                  <a:t>第二大麦穗在前一半路程且最大麦穗在后一半路程</a:t>
                </a:r>
                <a:endParaRPr lang="en-US" altLang="zh-CN" sz="2800" dirty="0">
                  <a:cs typeface="Times New Roman (Hebrew)" charset="0"/>
                </a:endParaRPr>
              </a:p>
              <a:p>
                <a:pPr lvl="1"/>
                <a:r>
                  <a:rPr lang="zh-CN" altLang="en-US" sz="2400" dirty="0">
                    <a:cs typeface="Times New Roman (Hebrew)" charset="0"/>
                  </a:rPr>
                  <a:t>如果这样，我们在前一半路程记下第二大麦穗，在后一半路程选择更大的麦穗，摘下最大麦穗</a:t>
                </a:r>
                <a:endParaRPr lang="en-US" altLang="zh-CN" sz="2400" dirty="0">
                  <a:cs typeface="Times New Roman (Hebrew)" charset="0"/>
                </a:endParaRPr>
              </a:p>
              <a:p>
                <a:r>
                  <a:rPr lang="zh-CN" altLang="en-US" sz="2800" dirty="0">
                    <a:cs typeface="Times New Roman (Hebrew)" charset="0"/>
                  </a:rPr>
                  <a:t>发生的概率：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>
                            <a:latin typeface="Cambria Math" panose="02040503050406030204" pitchFamily="18" charset="0"/>
                            <a:cs typeface="Times New Roman (Hebrew)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latin typeface="Cambria Math" charset="0"/>
                            <a:cs typeface="Times New Roman (Hebrew)" charset="0"/>
                          </a:rPr>
                          <m:t>1</m:t>
                        </m:r>
                      </m:num>
                      <m:den>
                        <m:r>
                          <a:rPr lang="en-US" altLang="zh-CN" sz="2800" i="1">
                            <a:latin typeface="Cambria Math" charset="0"/>
                            <a:cs typeface="Times New Roman (Hebrew)" charset="0"/>
                          </a:rPr>
                          <m:t>2</m:t>
                        </m:r>
                      </m:den>
                    </m:f>
                    <m:r>
                      <a:rPr lang="en-US" altLang="zh-CN" sz="2800" i="1">
                        <a:latin typeface="Cambria Math" charset="0"/>
                        <a:ea typeface="Cambria Math" charset="0"/>
                        <a:cs typeface="Cambria Math" charset="0"/>
                      </a:rPr>
                      <m:t>×</m:t>
                    </m:r>
                    <m:f>
                      <m:fPr>
                        <m:ctrlPr>
                          <a:rPr lang="en-US" altLang="zh-CN" sz="2800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1</m:t>
                        </m:r>
                      </m:num>
                      <m:den>
                        <m:r>
                          <a:rPr lang="en-US" altLang="zh-CN" sz="28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</m:den>
                    </m:f>
                    <m:r>
                      <a:rPr lang="en-US" altLang="zh-CN" sz="2800" i="1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f>
                      <m:fPr>
                        <m:ctrlPr>
                          <a:rPr lang="en-US" altLang="zh-CN" sz="2800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altLang="zh-CN" sz="28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1</m:t>
                        </m:r>
                      </m:num>
                      <m:den>
                        <m:r>
                          <a:rPr lang="en-US" altLang="zh-CN" sz="28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4</m:t>
                        </m:r>
                      </m:den>
                    </m:f>
                    <m:r>
                      <a:rPr lang="en-US" altLang="zh-CN" sz="2800" i="1">
                        <a:latin typeface="Cambria Math" charset="0"/>
                        <a:ea typeface="Cambria Math" charset="0"/>
                        <a:cs typeface="Cambria Math" charset="0"/>
                      </a:rPr>
                      <m:t>=25%</m:t>
                    </m:r>
                  </m:oMath>
                </a14:m>
                <a:endParaRPr lang="en-US" sz="2800" dirty="0"/>
              </a:p>
              <a:p>
                <a:r>
                  <a:rPr lang="zh-CN" altLang="en-US" sz="2800" dirty="0"/>
                  <a:t>思考：</a:t>
                </a:r>
                <a:r>
                  <a:rPr lang="zh-Hans" altLang="en-US" sz="2800" dirty="0"/>
                  <a:t>分析得是否准确，</a:t>
                </a:r>
                <a:r>
                  <a:rPr lang="zh-CN" altLang="en-US" sz="2800" dirty="0"/>
                  <a:t>是否还可以提高？</a:t>
                </a:r>
                <a:endParaRPr lang="en-US" sz="2800" dirty="0"/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DEFF926-F3C6-554A-A849-76352EEBD0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64" t="-1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2827FE85-37C3-7C43-A3D8-3D3E3823D386}"/>
              </a:ext>
            </a:extLst>
          </p:cNvPr>
          <p:cNvGrpSpPr/>
          <p:nvPr/>
        </p:nvGrpSpPr>
        <p:grpSpPr>
          <a:xfrm>
            <a:off x="1367644" y="3969060"/>
            <a:ext cx="5844516" cy="996439"/>
            <a:chOff x="1100138" y="2540574"/>
            <a:chExt cx="5844516" cy="99643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ABB75B7-125D-BC46-AD24-FF2569789B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0138" y="3002239"/>
              <a:ext cx="276976" cy="49877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3CA8C26-86B0-E141-B4B9-0BFFE64FDD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0799" y="3056245"/>
              <a:ext cx="216995" cy="39075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2848B49-7712-C749-AFFB-918F0997905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1460" y="3002239"/>
              <a:ext cx="276976" cy="49877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83C7698-96E5-9F47-B488-ABDF08A00B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2121" y="3092249"/>
              <a:ext cx="177008" cy="31875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9D0F53C-AEDD-B64A-92D8-8E71CDA80C5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2782" y="2966235"/>
              <a:ext cx="316964" cy="570778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6D32E38-576D-CE4A-8D83-BE1B5CC4EAA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3443" y="3056245"/>
              <a:ext cx="216995" cy="39075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39CA073-60A3-CD4B-87DE-9E2E0F2CE9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4104" y="3002239"/>
              <a:ext cx="276976" cy="49877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EB7BED93-6360-C048-A421-5CD0D8B6842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4765" y="2966235"/>
              <a:ext cx="316964" cy="57077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5588340-4430-CC45-B90E-A2316798F4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5428" y="3002239"/>
              <a:ext cx="276976" cy="49877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6A6AE5A-5B36-9545-A8AD-1A9B7984BBA7}"/>
                </a:ext>
              </a:extLst>
            </p:cNvPr>
            <p:cNvSpPr txBox="1"/>
            <p:nvPr/>
          </p:nvSpPr>
          <p:spPr>
            <a:xfrm>
              <a:off x="3800438" y="2540574"/>
              <a:ext cx="314421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ans" sz="5400" dirty="0">
                  <a:solidFill>
                    <a:srgbClr val="DD5100"/>
                  </a:solidFill>
                </a:rPr>
                <a:t>…………</a:t>
              </a:r>
              <a:endParaRPr lang="en-US" sz="5400" dirty="0">
                <a:solidFill>
                  <a:srgbClr val="DD5100"/>
                </a:solidFill>
              </a:endParaRPr>
            </a:p>
          </p:txBody>
        </p: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6DB8E42F-B542-8D4A-A389-F6D4D808A9A6}"/>
              </a:ext>
            </a:extLst>
          </p:cNvPr>
          <p:cNvSpPr/>
          <p:nvPr/>
        </p:nvSpPr>
        <p:spPr>
          <a:xfrm>
            <a:off x="5291234" y="4505992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灯片编号占位符 3">
            <a:extLst>
              <a:ext uri="{FF2B5EF4-FFF2-40B4-BE49-F238E27FC236}">
                <a16:creationId xmlns:a16="http://schemas.microsoft.com/office/drawing/2014/main" id="{DEBFBD51-2C64-4291-9DCF-08BAA5BF126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96075" y="6248400"/>
            <a:ext cx="2133600" cy="45720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10</a:t>
            </a:fld>
            <a:endParaRPr lang="en-US" altLang="zh-CN" dirty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00708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96782-278F-9243-B12C-30F9164AD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Hans" altLang="en-US" dirty="0"/>
              <a:t>概率是多少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E8C451-9C8B-5646-A28D-9273B3A759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Hans" altLang="en-US" dirty="0">
                <a:cs typeface="Times New Roman (Hebrew)" charset="0"/>
              </a:rPr>
              <a:t>边走边观察前 </a:t>
            </a:r>
            <a:r>
              <a:rPr lang="en-US" altLang="zh-Hans" i="1" dirty="0">
                <a:cs typeface="Times New Roman (Hebrew)" charset="0"/>
              </a:rPr>
              <a:t>r</a:t>
            </a:r>
            <a:r>
              <a:rPr lang="en-US" altLang="zh-Hans" dirty="0">
                <a:cs typeface="Times New Roman (Hebrew)" charset="0"/>
              </a:rPr>
              <a:t>-1</a:t>
            </a:r>
            <a:r>
              <a:rPr lang="zh-Hans" altLang="en-US" dirty="0">
                <a:cs typeface="Times New Roman (Hebrew)" charset="0"/>
              </a:rPr>
              <a:t> 只麦穗</a:t>
            </a:r>
            <a:r>
              <a:rPr lang="zh-CN" altLang="en-US" dirty="0">
                <a:cs typeface="Times New Roman (Hebrew)" charset="0"/>
              </a:rPr>
              <a:t>，记下最大</a:t>
            </a:r>
            <a:r>
              <a:rPr lang="zh-Hans" altLang="en-US" dirty="0">
                <a:cs typeface="Times New Roman (Hebrew)" charset="0"/>
              </a:rPr>
              <a:t>的</a:t>
            </a:r>
            <a:r>
              <a:rPr lang="zh-CN" altLang="en-US" dirty="0">
                <a:cs typeface="Times New Roman (Hebrew)" charset="0"/>
              </a:rPr>
              <a:t>，</a:t>
            </a:r>
            <a:r>
              <a:rPr lang="zh-Hans" altLang="en-US" dirty="0">
                <a:cs typeface="Times New Roman (Hebrew)" charset="0"/>
              </a:rPr>
              <a:t>从第 </a:t>
            </a:r>
            <a:r>
              <a:rPr lang="en-US" altLang="zh-Hans" i="1" dirty="0">
                <a:cs typeface="Times New Roman (Hebrew)" charset="0"/>
              </a:rPr>
              <a:t>r</a:t>
            </a:r>
            <a:r>
              <a:rPr lang="zh-Hans" altLang="en-US" dirty="0">
                <a:cs typeface="Times New Roman (Hebrew)" charset="0"/>
              </a:rPr>
              <a:t> 只麦穗开始</a:t>
            </a:r>
            <a:r>
              <a:rPr lang="zh-CN" altLang="en-US" dirty="0">
                <a:cs typeface="Times New Roman (Hebrew)" charset="0"/>
              </a:rPr>
              <a:t>，摘下第一个更大的麦穗</a:t>
            </a:r>
            <a:r>
              <a:rPr lang="zh-Hans" altLang="en-US" dirty="0">
                <a:cs typeface="Times New Roman (Hebrew)" charset="0"/>
              </a:rPr>
              <a:t>。</a:t>
            </a:r>
            <a:endParaRPr lang="en-US" altLang="zh-Hans" dirty="0">
              <a:cs typeface="Times New Roman (Hebrew)" charset="0"/>
            </a:endParaRPr>
          </a:p>
          <a:p>
            <a:r>
              <a:rPr lang="zh-Hans" altLang="en-US" dirty="0"/>
              <a:t>问：摘下的是最大麦穗的概率是多少？</a:t>
            </a:r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9FAA2B2-FFAC-8E47-AB91-89EF0973284F}"/>
              </a:ext>
            </a:extLst>
          </p:cNvPr>
          <p:cNvGrpSpPr/>
          <p:nvPr/>
        </p:nvGrpSpPr>
        <p:grpSpPr>
          <a:xfrm>
            <a:off x="1259632" y="3248980"/>
            <a:ext cx="5844516" cy="996439"/>
            <a:chOff x="1100138" y="2540574"/>
            <a:chExt cx="5844516" cy="996439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99DB53DA-D5E7-F740-8DA0-A8FEF18757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0138" y="3002239"/>
              <a:ext cx="276976" cy="498770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0133E571-5C28-BB49-ACEB-2F4C073F85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0799" y="3056245"/>
              <a:ext cx="216995" cy="390758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0887654B-C00D-EC4C-8E85-4C65B05B4C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1460" y="3002239"/>
              <a:ext cx="276976" cy="498770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ECB485FD-499F-D944-9761-3C357247E9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2121" y="3092249"/>
              <a:ext cx="177008" cy="318750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30D18A61-281E-4541-84AD-450E2E4BE1E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2782" y="2966235"/>
              <a:ext cx="316964" cy="570778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A2883E07-EB37-1A4B-8B4B-19BCC61AA6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3443" y="3056245"/>
              <a:ext cx="216995" cy="390758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1DC10EF3-1EED-E44F-8B53-9ABF3321A6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4104" y="3002239"/>
              <a:ext cx="276976" cy="498770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26F84576-F9FD-FA4A-9688-A553D17B266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4765" y="2966235"/>
              <a:ext cx="316964" cy="570778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5E2E7080-CFA1-E54C-A881-77DEEBDED74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5428" y="3002239"/>
              <a:ext cx="276976" cy="498770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33FA95D-9592-1D4D-B77B-A3AC1542E789}"/>
                </a:ext>
              </a:extLst>
            </p:cNvPr>
            <p:cNvSpPr txBox="1"/>
            <p:nvPr/>
          </p:nvSpPr>
          <p:spPr>
            <a:xfrm>
              <a:off x="3800438" y="2540574"/>
              <a:ext cx="314421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ans" sz="5400" dirty="0">
                  <a:solidFill>
                    <a:srgbClr val="DD5100"/>
                  </a:solidFill>
                </a:rPr>
                <a:t>…………</a:t>
              </a:r>
              <a:endParaRPr lang="en-US" sz="5400" dirty="0">
                <a:solidFill>
                  <a:srgbClr val="DD5100"/>
                </a:solidFill>
              </a:endParaRPr>
            </a:p>
          </p:txBody>
        </p:sp>
      </p:grpSp>
      <p:sp>
        <p:nvSpPr>
          <p:cNvPr id="30" name="Left Brace 29">
            <a:extLst>
              <a:ext uri="{FF2B5EF4-FFF2-40B4-BE49-F238E27FC236}">
                <a16:creationId xmlns:a16="http://schemas.microsoft.com/office/drawing/2014/main" id="{27761112-A206-F248-9627-2FFE3A9FA3D0}"/>
              </a:ext>
            </a:extLst>
          </p:cNvPr>
          <p:cNvSpPr/>
          <p:nvPr/>
        </p:nvSpPr>
        <p:spPr>
          <a:xfrm rot="5400000">
            <a:off x="2399240" y="2154467"/>
            <a:ext cx="360041" cy="2608299"/>
          </a:xfrm>
          <a:prstGeom prst="leftBrace">
            <a:avLst>
              <a:gd name="adj1" fmla="val 19246"/>
              <a:gd name="adj2" fmla="val 43034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F9CF15C-CD6C-864F-B283-9B9E8D4E7697}"/>
              </a:ext>
            </a:extLst>
          </p:cNvPr>
          <p:cNvSpPr txBox="1"/>
          <p:nvPr/>
        </p:nvSpPr>
        <p:spPr>
          <a:xfrm>
            <a:off x="2064060" y="2931912"/>
            <a:ext cx="1096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Hans" altLang="en-US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前 </a:t>
            </a:r>
            <a:r>
              <a:rPr lang="en-US" altLang="zh-Hans" i="1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r</a:t>
            </a:r>
            <a:r>
              <a:rPr lang="en-US" altLang="zh-Hans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-1</a:t>
            </a:r>
            <a:r>
              <a:rPr lang="zh-Hans" altLang="en-US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只</a:t>
            </a:r>
            <a:endParaRPr lang="en-US" dirty="0"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36A3B7-C1DD-D043-AA96-D48CA0290537}"/>
              </a:ext>
            </a:extLst>
          </p:cNvPr>
          <p:cNvSpPr txBox="1"/>
          <p:nvPr/>
        </p:nvSpPr>
        <p:spPr>
          <a:xfrm>
            <a:off x="4048693" y="3934739"/>
            <a:ext cx="303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i="1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r</a:t>
            </a:r>
            <a:endParaRPr lang="en-US" i="1" dirty="0"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C7735BA-27C3-B34A-8A12-B2801FD8F66C}"/>
              </a:ext>
            </a:extLst>
          </p:cNvPr>
          <p:cNvSpPr txBox="1"/>
          <p:nvPr/>
        </p:nvSpPr>
        <p:spPr>
          <a:xfrm>
            <a:off x="4960360" y="3960030"/>
            <a:ext cx="303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i="1" dirty="0" err="1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i</a:t>
            </a:r>
            <a:endParaRPr lang="en-US" i="1" dirty="0"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0B4DA295-A926-E942-ABC8-995ED5CF243D}"/>
              </a:ext>
            </a:extLst>
          </p:cNvPr>
          <p:cNvSpPr/>
          <p:nvPr/>
        </p:nvSpPr>
        <p:spPr>
          <a:xfrm>
            <a:off x="4932040" y="3813399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灯片编号占位符 3">
            <a:extLst>
              <a:ext uri="{FF2B5EF4-FFF2-40B4-BE49-F238E27FC236}">
                <a16:creationId xmlns:a16="http://schemas.microsoft.com/office/drawing/2014/main" id="{DF71A486-74D1-4B57-BF9E-3176AECD726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96075" y="6248400"/>
            <a:ext cx="2133600" cy="45720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11</a:t>
            </a:fld>
            <a:endParaRPr lang="en-US" altLang="zh-CN" dirty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609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7BB67-D02E-774F-9383-EF235916E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Hans" altLang="en-US" dirty="0"/>
              <a:t>概率计算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5609C-CF39-1D44-99D6-F674F6BA4C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Hans" altLang="en-US" dirty="0"/>
              <a:t>观察前 </a:t>
            </a:r>
            <a:r>
              <a:rPr lang="en-US" altLang="zh-Hans" i="1" dirty="0"/>
              <a:t>r</a:t>
            </a:r>
            <a:r>
              <a:rPr lang="en-US" altLang="zh-Hans" dirty="0"/>
              <a:t>-1</a:t>
            </a:r>
            <a:r>
              <a:rPr lang="zh-Hans" altLang="en-US" dirty="0"/>
              <a:t> 只麦穗后摘下最大麦穗的概率</a:t>
            </a:r>
            <a:r>
              <a:rPr lang="en-US" altLang="zh-Hans" i="1" dirty="0" err="1"/>
              <a:t>P</a:t>
            </a:r>
            <a:r>
              <a:rPr lang="en-US" altLang="zh-Hans" i="1" baseline="-25000" dirty="0" err="1"/>
              <a:t>r</a:t>
            </a:r>
            <a:r>
              <a:rPr lang="zh-Hans" altLang="en-US" dirty="0"/>
              <a:t> </a:t>
            </a:r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CFBAA53-638A-0342-943C-2B2842A0713E}"/>
              </a:ext>
            </a:extLst>
          </p:cNvPr>
          <p:cNvGrpSpPr/>
          <p:nvPr/>
        </p:nvGrpSpPr>
        <p:grpSpPr>
          <a:xfrm>
            <a:off x="1100138" y="2540574"/>
            <a:ext cx="5844516" cy="996439"/>
            <a:chOff x="1100138" y="2540574"/>
            <a:chExt cx="5844516" cy="99643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190BA52-5B12-AC41-A88A-ABD5576866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0138" y="3002239"/>
              <a:ext cx="276976" cy="49877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87BA904-D0A9-AB46-A5F2-660AF49787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0799" y="3056245"/>
              <a:ext cx="216995" cy="390758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044160A-C516-214F-8383-6AF15A8D5F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1460" y="3002239"/>
              <a:ext cx="276976" cy="49877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BDE5C6A-92F8-834F-AE78-4E4D30998F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2121" y="3092249"/>
              <a:ext cx="177008" cy="31875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3EBEDF3-F651-194C-9DF1-6ECC0651B90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2782" y="2966235"/>
              <a:ext cx="316964" cy="57077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266A8FF-1001-ED4B-AE18-35C6510985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3443" y="3056245"/>
              <a:ext cx="216995" cy="390758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D22F1C4-5BE4-F643-B16F-4074117EA05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4104" y="3002239"/>
              <a:ext cx="276976" cy="49877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6B4A784-3F5B-154E-BE2A-92023189F60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4765" y="2966235"/>
              <a:ext cx="316964" cy="570778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919DB22A-9E32-C84D-AB99-6433684021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5428" y="3002239"/>
              <a:ext cx="276976" cy="49877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6B9876B-8D04-3A45-A3B1-B2DA1EC39F7F}"/>
                </a:ext>
              </a:extLst>
            </p:cNvPr>
            <p:cNvSpPr txBox="1"/>
            <p:nvPr/>
          </p:nvSpPr>
          <p:spPr>
            <a:xfrm>
              <a:off x="3800438" y="2540574"/>
              <a:ext cx="314421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ans" sz="5400" dirty="0">
                  <a:solidFill>
                    <a:srgbClr val="DD5100"/>
                  </a:solidFill>
                </a:rPr>
                <a:t>…………</a:t>
              </a:r>
              <a:endParaRPr lang="en-US" sz="5400" dirty="0">
                <a:solidFill>
                  <a:srgbClr val="DD5100"/>
                </a:solidFill>
              </a:endParaRPr>
            </a:p>
          </p:txBody>
        </p:sp>
      </p:grpSp>
      <p:sp>
        <p:nvSpPr>
          <p:cNvPr id="17" name="Left Brace 16">
            <a:extLst>
              <a:ext uri="{FF2B5EF4-FFF2-40B4-BE49-F238E27FC236}">
                <a16:creationId xmlns:a16="http://schemas.microsoft.com/office/drawing/2014/main" id="{B1005319-6D31-974B-9555-49ECE45A1401}"/>
              </a:ext>
            </a:extLst>
          </p:cNvPr>
          <p:cNvSpPr/>
          <p:nvPr/>
        </p:nvSpPr>
        <p:spPr>
          <a:xfrm rot="5400000">
            <a:off x="2239746" y="1446061"/>
            <a:ext cx="360041" cy="2608299"/>
          </a:xfrm>
          <a:prstGeom prst="leftBrace">
            <a:avLst>
              <a:gd name="adj1" fmla="val 19246"/>
              <a:gd name="adj2" fmla="val 43034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640EFF7-9A3A-E045-A767-DE6E56178AAB}"/>
              </a:ext>
            </a:extLst>
          </p:cNvPr>
          <p:cNvSpPr txBox="1"/>
          <p:nvPr/>
        </p:nvSpPr>
        <p:spPr>
          <a:xfrm>
            <a:off x="1904566" y="2223506"/>
            <a:ext cx="1096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Hans" altLang="en-US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前 </a:t>
            </a:r>
            <a:r>
              <a:rPr lang="en-US" altLang="zh-Hans" i="1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r</a:t>
            </a:r>
            <a:r>
              <a:rPr lang="en-US" altLang="zh-Hans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-1</a:t>
            </a:r>
            <a:r>
              <a:rPr lang="zh-Hans" altLang="en-US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只</a:t>
            </a:r>
            <a:endParaRPr lang="en-US" dirty="0"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7E31AE8-3393-AC4F-A431-01274EE48C5A}"/>
              </a:ext>
            </a:extLst>
          </p:cNvPr>
          <p:cNvSpPr txBox="1"/>
          <p:nvPr/>
        </p:nvSpPr>
        <p:spPr>
          <a:xfrm>
            <a:off x="2096184" y="3736542"/>
            <a:ext cx="829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Hans" altLang="en-US" dirty="0">
                <a:solidFill>
                  <a:srgbClr val="FF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第</a:t>
            </a:r>
            <a:r>
              <a:rPr lang="en-US" altLang="zh-Hans" dirty="0">
                <a:solidFill>
                  <a:srgbClr val="FF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Hans" altLang="en-US" dirty="0">
                <a:solidFill>
                  <a:srgbClr val="FF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大</a:t>
            </a:r>
            <a:endParaRPr lang="en-US" dirty="0">
              <a:solidFill>
                <a:srgbClr val="FF0000"/>
              </a:solidFill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D18EC2-DD09-624D-94E3-923E1BAC1B2E}"/>
              </a:ext>
            </a:extLst>
          </p:cNvPr>
          <p:cNvSpPr txBox="1"/>
          <p:nvPr/>
        </p:nvSpPr>
        <p:spPr>
          <a:xfrm>
            <a:off x="3889199" y="3226333"/>
            <a:ext cx="303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i="1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r</a:t>
            </a:r>
            <a:endParaRPr lang="en-US" i="1" dirty="0"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17B6328-66B4-244D-91D6-6E217A20C0A0}"/>
              </a:ext>
            </a:extLst>
          </p:cNvPr>
          <p:cNvSpPr txBox="1"/>
          <p:nvPr/>
        </p:nvSpPr>
        <p:spPr>
          <a:xfrm>
            <a:off x="4800866" y="3251624"/>
            <a:ext cx="303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i="1" dirty="0" err="1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i</a:t>
            </a:r>
            <a:endParaRPr lang="en-US" i="1" dirty="0"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2" name="Left Brace 21">
            <a:extLst>
              <a:ext uri="{FF2B5EF4-FFF2-40B4-BE49-F238E27FC236}">
                <a16:creationId xmlns:a16="http://schemas.microsoft.com/office/drawing/2014/main" id="{851C50BC-3624-424A-BE9F-C84DABF96490}"/>
              </a:ext>
            </a:extLst>
          </p:cNvPr>
          <p:cNvSpPr/>
          <p:nvPr/>
        </p:nvSpPr>
        <p:spPr>
          <a:xfrm rot="5400000">
            <a:off x="2686975" y="885533"/>
            <a:ext cx="478206" cy="3620925"/>
          </a:xfrm>
          <a:prstGeom prst="leftBrace">
            <a:avLst>
              <a:gd name="adj1" fmla="val 19246"/>
              <a:gd name="adj2" fmla="val 244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FC43652-EA9B-0D48-8B38-2EDC100B999E}"/>
              </a:ext>
            </a:extLst>
          </p:cNvPr>
          <p:cNvSpPr txBox="1"/>
          <p:nvPr/>
        </p:nvSpPr>
        <p:spPr>
          <a:xfrm>
            <a:off x="3403028" y="2145585"/>
            <a:ext cx="1096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Hans" altLang="en-US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前 </a:t>
            </a:r>
            <a:r>
              <a:rPr lang="en-US" altLang="zh-Hans" i="1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altLang="zh-Hans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-1</a:t>
            </a:r>
            <a:r>
              <a:rPr lang="zh-Hans" altLang="en-US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只</a:t>
            </a:r>
            <a:endParaRPr lang="en-US" dirty="0"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501E8BC-F43A-2243-8ED7-2ECF266D28DA}"/>
              </a:ext>
            </a:extLst>
          </p:cNvPr>
          <p:cNvCxnSpPr>
            <a:cxnSpLocks/>
            <a:stCxn id="22" idx="0"/>
          </p:cNvCxnSpPr>
          <p:nvPr/>
        </p:nvCxnSpPr>
        <p:spPr>
          <a:xfrm flipH="1" flipV="1">
            <a:off x="2461807" y="3437250"/>
            <a:ext cx="49324" cy="29929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1123488-9E9F-1E48-916A-F281256B861A}"/>
              </a:ext>
            </a:extLst>
          </p:cNvPr>
          <p:cNvCxnSpPr>
            <a:cxnSpLocks/>
          </p:cNvCxnSpPr>
          <p:nvPr/>
        </p:nvCxnSpPr>
        <p:spPr>
          <a:xfrm flipH="1">
            <a:off x="4945250" y="2811327"/>
            <a:ext cx="367769" cy="30981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830DE4C-EDD8-A849-A8F3-E632345A57F8}"/>
              </a:ext>
            </a:extLst>
          </p:cNvPr>
          <p:cNvSpPr txBox="1"/>
          <p:nvPr/>
        </p:nvSpPr>
        <p:spPr>
          <a:xfrm>
            <a:off x="5189555" y="2498008"/>
            <a:ext cx="1219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Hans" altLang="en-US" dirty="0">
                <a:solidFill>
                  <a:srgbClr val="FF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摘下第</a:t>
            </a:r>
            <a:r>
              <a:rPr lang="en-US" altLang="zh-Hans" dirty="0" err="1">
                <a:solidFill>
                  <a:srgbClr val="FF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zh-Hans" altLang="en-US" dirty="0">
                <a:solidFill>
                  <a:srgbClr val="FF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只</a:t>
            </a:r>
            <a:endParaRPr lang="en-US" dirty="0">
              <a:solidFill>
                <a:srgbClr val="FF0000"/>
              </a:solidFill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921EC4C-64E0-0347-BF10-71704B81A262}"/>
              </a:ext>
            </a:extLst>
          </p:cNvPr>
          <p:cNvSpPr/>
          <p:nvPr/>
        </p:nvSpPr>
        <p:spPr>
          <a:xfrm>
            <a:off x="4772546" y="3104993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D35AC76-944B-9144-88AC-49ECB773359B}"/>
              </a:ext>
            </a:extLst>
          </p:cNvPr>
          <p:cNvSpPr/>
          <p:nvPr/>
        </p:nvSpPr>
        <p:spPr>
          <a:xfrm>
            <a:off x="2280751" y="3100549"/>
            <a:ext cx="324000" cy="324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60E2CA3-E60A-E748-9C95-FDB7F2916853}"/>
                  </a:ext>
                </a:extLst>
              </p:cNvPr>
              <p:cNvSpPr txBox="1"/>
              <p:nvPr/>
            </p:nvSpPr>
            <p:spPr>
              <a:xfrm>
                <a:off x="1820218" y="4109548"/>
                <a:ext cx="5039350" cy="16047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Hans" b="0" i="1" smtClean="0"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Hans" b="0" i="1" smtClean="0"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  <a:cs typeface="Times New Roman" panose="020206030504050203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Hans" b="0" i="1" smtClean="0"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  <a:cs typeface="Times New Roman" panose="020206030504050203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altLang="zh-Hans" b="0" i="1" smtClean="0">
                          <a:latin typeface="Cambria Math" panose="02040503050406030204" pitchFamily="18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altLang="zh-Hans" b="0" i="1" smtClean="0"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en-US" altLang="zh-Hans" b="0" i="1" smtClean="0"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  <a:cs typeface="Times New Roman" panose="02020603050405020304" pitchFamily="18" charset="0"/>
                            </a:rPr>
                            <m:t>𝑖</m:t>
                          </m:r>
                          <m:r>
                            <a:rPr lang="en-US" altLang="zh-Hans" b="0" i="1" smtClean="0"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altLang="zh-Hans" b="0" i="1" smtClean="0"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  <a:cs typeface="Times New Roman" panose="02020603050405020304" pitchFamily="18" charset="0"/>
                            </a:rPr>
                            <m:t>𝑟</m:t>
                          </m:r>
                        </m:sub>
                        <m:sup>
                          <m:r>
                            <a:rPr lang="en-US" altLang="zh-Hans" b="0" i="1" smtClean="0"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  <a:cs typeface="Times New Roman" panose="02020603050405020304" pitchFamily="18" charset="0"/>
                            </a:rPr>
                            <m:t>𝑛</m:t>
                          </m:r>
                        </m:sup>
                        <m:e>
                          <m:r>
                            <a:rPr lang="en-US" altLang="zh-Hans" b="0" i="1" smtClean="0"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  <a:cs typeface="Times New Roman" panose="020206030504050203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altLang="zh-Hans" b="0" i="1" smtClean="0">
                                  <a:latin typeface="Cambria Math" panose="02040503050406030204" pitchFamily="18" charset="0"/>
                                  <a:ea typeface="Microsoft YaHei" panose="020B0503020204020204" pitchFamily="34" charset="-122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Hans" b="0" i="1" smtClean="0">
                                  <a:latin typeface="Cambria Math" panose="02040503050406030204" pitchFamily="18" charset="0"/>
                                  <a:ea typeface="Microsoft YaHei" panose="020B0503020204020204" pitchFamily="34" charset="-122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</m:e>
                          </m:d>
                        </m:e>
                      </m:nary>
                      <m:r>
                        <a:rPr lang="en-US" altLang="zh-Hans" b="0" i="1" smtClean="0">
                          <a:latin typeface="Cambria Math" panose="02040503050406030204" pitchFamily="18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altLang="zh-Hans" b="0" i="1" smtClean="0"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en-US" altLang="zh-Hans" b="0" i="1" smtClean="0"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  <a:cs typeface="Times New Roman" panose="02020603050405020304" pitchFamily="18" charset="0"/>
                            </a:rPr>
                            <m:t>𝑖</m:t>
                          </m:r>
                          <m:r>
                            <a:rPr lang="en-US" altLang="zh-Hans" b="0" i="1" smtClean="0"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altLang="zh-Hans" b="0" i="1" smtClean="0"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  <a:cs typeface="Times New Roman" panose="02020603050405020304" pitchFamily="18" charset="0"/>
                            </a:rPr>
                            <m:t>𝑟</m:t>
                          </m:r>
                        </m:sub>
                        <m:sup>
                          <m:r>
                            <a:rPr lang="en-US" altLang="zh-Hans" b="0" i="1" smtClean="0"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  <a:cs typeface="Times New Roman" panose="02020603050405020304" pitchFamily="18" charset="0"/>
                            </a:rPr>
                            <m:t>𝑛</m:t>
                          </m:r>
                        </m:sup>
                        <m:e>
                          <m:r>
                            <a:rPr lang="en-US" altLang="zh-Hans" b="0" i="1" smtClean="0"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  <a:cs typeface="Times New Roman" panose="020206030504050203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altLang="zh-Hans" b="0" i="1" smtClean="0">
                                  <a:latin typeface="Cambria Math" panose="02040503050406030204" pitchFamily="18" charset="0"/>
                                  <a:ea typeface="Microsoft YaHei" panose="020B0503020204020204" pitchFamily="34" charset="-122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zh-Hans" altLang="en-US" i="1">
                                  <a:latin typeface="Cambria Math" panose="02040503050406030204" pitchFamily="18" charset="0"/>
                                  <a:ea typeface="Microsoft YaHei" panose="020B0503020204020204" pitchFamily="34" charset="-122"/>
                                  <a:cs typeface="Times New Roman" panose="02020603050405020304" pitchFamily="18" charset="0"/>
                                </a:rPr>
                                <m:t>选</m:t>
                              </m:r>
                              <m:r>
                                <a:rPr lang="zh-Hans" altLang="en-US" i="1" smtClean="0">
                                  <a:latin typeface="Cambria Math" panose="02040503050406030204" pitchFamily="18" charset="0"/>
                                  <a:ea typeface="Microsoft YaHei" panose="020B0503020204020204" pitchFamily="34" charset="-122"/>
                                  <a:cs typeface="Times New Roman" panose="02020603050405020304" pitchFamily="18" charset="0"/>
                                </a:rPr>
                                <m:t>中</m:t>
                              </m:r>
                              <m:r>
                                <a:rPr lang="zh-Hans" altLang="en-US" i="1">
                                  <a:latin typeface="Cambria Math" panose="02040503050406030204" pitchFamily="18" charset="0"/>
                                  <a:ea typeface="Microsoft YaHei" panose="020B0503020204020204" pitchFamily="34" charset="-122"/>
                                  <a:cs typeface="Times New Roman" panose="02020603050405020304" pitchFamily="18" charset="0"/>
                                </a:rPr>
                                <m:t>第</m:t>
                              </m:r>
                              <m:r>
                                <a:rPr lang="en-US" altLang="zh-Hans" i="1" smtClean="0">
                                  <a:latin typeface="Cambria Math" panose="02040503050406030204" pitchFamily="18" charset="0"/>
                                  <a:ea typeface="Microsoft YaHei" panose="020B0503020204020204" pitchFamily="34" charset="-122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  <m:r>
                                <a:rPr lang="zh-Hans" altLang="en-US" i="1">
                                  <a:latin typeface="Cambria Math" panose="02040503050406030204" pitchFamily="18" charset="0"/>
                                  <a:ea typeface="Microsoft YaHei" panose="020B0503020204020204" pitchFamily="34" charset="-122"/>
                                  <a:cs typeface="Times New Roman" panose="02020603050405020304" pitchFamily="18" charset="0"/>
                                </a:rPr>
                                <m:t>只</m:t>
                              </m:r>
                            </m:e>
                          </m:d>
                          <m:r>
                            <a:rPr lang="en-US" altLang="zh-Hans" b="0" i="1" smtClean="0"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  <a:cs typeface="Times New Roman" panose="02020603050405020304" pitchFamily="18" charset="0"/>
                            </a:rPr>
                            <m:t>×</m:t>
                          </m:r>
                          <m:r>
                            <a:rPr lang="en-US" altLang="zh-Hans" b="0" i="1" smtClean="0"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  <a:cs typeface="Times New Roman" panose="020206030504050203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altLang="zh-Hans" b="0" i="1" smtClean="0">
                                  <a:latin typeface="Cambria Math" panose="02040503050406030204" pitchFamily="18" charset="0"/>
                                  <a:ea typeface="Microsoft YaHei" panose="020B0503020204020204" pitchFamily="34" charset="-122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zh-Hans" altLang="en-US" i="1">
                                  <a:latin typeface="Cambria Math" panose="02040503050406030204" pitchFamily="18" charset="0"/>
                                  <a:ea typeface="Microsoft YaHei" panose="020B0503020204020204" pitchFamily="34" charset="-122"/>
                                  <a:cs typeface="Times New Roman" panose="02020603050405020304" pitchFamily="18" charset="0"/>
                                </a:rPr>
                                <m:t>第</m:t>
                              </m:r>
                              <m:r>
                                <a:rPr lang="en-US" altLang="zh-Hans" i="1" smtClean="0">
                                  <a:latin typeface="Cambria Math" panose="02040503050406030204" pitchFamily="18" charset="0"/>
                                  <a:ea typeface="Microsoft YaHei" panose="020B0503020204020204" pitchFamily="34" charset="-122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  <m:r>
                                <a:rPr lang="zh-Hans" altLang="en-US" i="1">
                                  <a:latin typeface="Cambria Math" panose="02040503050406030204" pitchFamily="18" charset="0"/>
                                  <a:ea typeface="Microsoft YaHei" panose="020B0503020204020204" pitchFamily="34" charset="-122"/>
                                  <a:cs typeface="Times New Roman" panose="02020603050405020304" pitchFamily="18" charset="0"/>
                                </a:rPr>
                                <m:t>只</m:t>
                              </m:r>
                              <m:r>
                                <a:rPr lang="zh-Hans" altLang="en-US" i="1" smtClean="0">
                                  <a:latin typeface="Cambria Math" panose="02040503050406030204" pitchFamily="18" charset="0"/>
                                  <a:ea typeface="Microsoft YaHei" panose="020B0503020204020204" pitchFamily="34" charset="-122"/>
                                  <a:cs typeface="Times New Roman" panose="02020603050405020304" pitchFamily="18" charset="0"/>
                                </a:rPr>
                                <m:t>最大</m:t>
                              </m:r>
                            </m:e>
                          </m:d>
                        </m:e>
                      </m:nary>
                      <m:r>
                        <a:rPr lang="en-US" altLang="zh-Hans" b="0" i="1" smtClean="0">
                          <a:latin typeface="Cambria Math" panose="02040503050406030204" pitchFamily="18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altLang="zh-Hans" b="0" i="1" smtClean="0"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en-US" altLang="zh-Hans" b="0" i="1" smtClean="0"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  <a:cs typeface="Times New Roman" panose="02020603050405020304" pitchFamily="18" charset="0"/>
                            </a:rPr>
                            <m:t>𝑖</m:t>
                          </m:r>
                          <m:r>
                            <a:rPr lang="en-US" altLang="zh-Hans" b="0" i="1" smtClean="0"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altLang="zh-Hans" b="0" i="1" smtClean="0"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  <a:cs typeface="Times New Roman" panose="02020603050405020304" pitchFamily="18" charset="0"/>
                            </a:rPr>
                            <m:t>𝑟</m:t>
                          </m:r>
                        </m:sub>
                        <m:sup>
                          <m:r>
                            <a:rPr lang="en-US" altLang="zh-Hans" b="0" i="1" smtClean="0"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  <a:cs typeface="Times New Roman" panose="02020603050405020304" pitchFamily="18" charset="0"/>
                            </a:rPr>
                            <m:t>𝑛</m:t>
                          </m:r>
                        </m:sup>
                        <m:e>
                          <m:f>
                            <m:fPr>
                              <m:ctrlPr>
                                <a:rPr lang="en-US" altLang="zh-Hans" b="0" i="1" smtClean="0">
                                  <a:latin typeface="Cambria Math" panose="02040503050406030204" pitchFamily="18" charset="0"/>
                                  <a:ea typeface="Microsoft YaHei" panose="020B0503020204020204" pitchFamily="34" charset="-122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Hans" b="0" i="1" smtClean="0">
                                  <a:latin typeface="Cambria Math" panose="02040503050406030204" pitchFamily="18" charset="0"/>
                                  <a:ea typeface="Microsoft YaHei" panose="020B0503020204020204" pitchFamily="34" charset="-122"/>
                                  <a:cs typeface="Times New Roman" panose="02020603050405020304" pitchFamily="18" charset="0"/>
                                </a:rPr>
                                <m:t>𝑟</m:t>
                              </m:r>
                              <m:r>
                                <a:rPr lang="en-US" altLang="zh-Hans" b="0" i="1" smtClean="0">
                                  <a:latin typeface="Cambria Math" panose="02040503050406030204" pitchFamily="18" charset="0"/>
                                  <a:ea typeface="Microsoft YaHei" panose="020B0503020204020204" pitchFamily="34" charset="-122"/>
                                  <a:cs typeface="Times New Roman" panose="02020603050405020304" pitchFamily="18" charset="0"/>
                                </a:rPr>
                                <m:t>−1</m:t>
                              </m:r>
                            </m:num>
                            <m:den>
                              <m:r>
                                <a:rPr lang="en-US" altLang="zh-Hans" b="0" i="1" smtClean="0">
                                  <a:latin typeface="Cambria Math" panose="02040503050406030204" pitchFamily="18" charset="0"/>
                                  <a:ea typeface="Microsoft YaHei" panose="020B0503020204020204" pitchFamily="34" charset="-122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  <m:r>
                                <a:rPr lang="en-US" altLang="zh-Hans" b="0" i="1" smtClean="0">
                                  <a:latin typeface="Cambria Math" panose="02040503050406030204" pitchFamily="18" charset="0"/>
                                  <a:ea typeface="Microsoft YaHei" panose="020B0503020204020204" pitchFamily="34" charset="-122"/>
                                  <a:cs typeface="Times New Roman" panose="02020603050405020304" pitchFamily="18" charset="0"/>
                                </a:rPr>
                                <m:t>−1</m:t>
                              </m:r>
                            </m:den>
                          </m:f>
                          <m:r>
                            <a:rPr lang="en-US" altLang="zh-Hans" b="0" i="1" smtClean="0"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  <a:cs typeface="Times New Roman" panose="02020603050405020304" pitchFamily="18" charset="0"/>
                            </a:rPr>
                            <m:t>×</m:t>
                          </m:r>
                          <m:f>
                            <m:fPr>
                              <m:ctrlPr>
                                <a:rPr lang="en-US" altLang="zh-Hans" b="0" i="1" smtClean="0">
                                  <a:latin typeface="Cambria Math" panose="02040503050406030204" pitchFamily="18" charset="0"/>
                                  <a:ea typeface="Microsoft YaHei" panose="020B0503020204020204" pitchFamily="34" charset="-122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Hans" b="0" i="1" smtClean="0">
                                  <a:latin typeface="Cambria Math" panose="02040503050406030204" pitchFamily="18" charset="0"/>
                                  <a:ea typeface="Microsoft YaHei" panose="020B0503020204020204" pitchFamily="34" charset="-122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zh-Hans" b="0" i="1" smtClean="0">
                                  <a:latin typeface="Cambria Math" panose="02040503050406030204" pitchFamily="18" charset="0"/>
                                  <a:ea typeface="Microsoft YaHei" panose="020B0503020204020204" pitchFamily="34" charset="-122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den>
                          </m:f>
                        </m:e>
                      </m:nary>
                      <m:r>
                        <a:rPr lang="en-US" altLang="zh-Hans" b="0" i="1" smtClean="0">
                          <a:latin typeface="Cambria Math" panose="02040503050406030204" pitchFamily="18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Hans" b="0" i="1" smtClean="0"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Hans" b="0" i="1" smtClean="0"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  <a:cs typeface="Times New Roman" panose="02020603050405020304" pitchFamily="18" charset="0"/>
                            </a:rPr>
                            <m:t>𝑟</m:t>
                          </m:r>
                          <m:r>
                            <a:rPr lang="en-US" altLang="zh-Hans" b="0" i="1" smtClean="0"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  <a:cs typeface="Times New Roman" panose="020206030504050203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altLang="zh-Hans" b="0" i="1" smtClean="0"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  <a:cs typeface="Times New Roman" panose="02020603050405020304" pitchFamily="18" charset="0"/>
                            </a:rPr>
                            <m:t>𝑛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altLang="zh-Hans" b="0" i="1" smtClean="0"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en-US" altLang="zh-Hans" b="0" i="1" smtClean="0"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  <a:cs typeface="Times New Roman" panose="02020603050405020304" pitchFamily="18" charset="0"/>
                            </a:rPr>
                            <m:t>𝑖</m:t>
                          </m:r>
                          <m:r>
                            <a:rPr lang="en-US" altLang="zh-Hans" b="0" i="1" smtClean="0"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altLang="zh-Hans" b="0" i="1" smtClean="0"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  <a:cs typeface="Times New Roman" panose="02020603050405020304" pitchFamily="18" charset="0"/>
                            </a:rPr>
                            <m:t>𝑟</m:t>
                          </m:r>
                        </m:sub>
                        <m:sup>
                          <m:r>
                            <a:rPr lang="en-US" altLang="zh-Hans" b="0" i="1" smtClean="0">
                              <a:latin typeface="Cambria Math" panose="02040503050406030204" pitchFamily="18" charset="0"/>
                              <a:ea typeface="Microsoft YaHei" panose="020B0503020204020204" pitchFamily="34" charset="-122"/>
                              <a:cs typeface="Times New Roman" panose="02020603050405020304" pitchFamily="18" charset="0"/>
                            </a:rPr>
                            <m:t>𝑛</m:t>
                          </m:r>
                        </m:sup>
                        <m:e>
                          <m:f>
                            <m:fPr>
                              <m:ctrlPr>
                                <a:rPr lang="en-US" altLang="zh-Hans" b="0" i="1" smtClean="0">
                                  <a:latin typeface="Cambria Math" panose="02040503050406030204" pitchFamily="18" charset="0"/>
                                  <a:ea typeface="Microsoft YaHei" panose="020B0503020204020204" pitchFamily="34" charset="-122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Hans" b="0" i="1" smtClean="0">
                                  <a:latin typeface="Cambria Math" panose="02040503050406030204" pitchFamily="18" charset="0"/>
                                  <a:ea typeface="Microsoft YaHei" panose="020B0503020204020204" pitchFamily="34" charset="-122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zh-Hans" b="0" i="1" smtClean="0">
                                  <a:latin typeface="Cambria Math" panose="02040503050406030204" pitchFamily="18" charset="0"/>
                                  <a:ea typeface="Microsoft YaHei" panose="020B0503020204020204" pitchFamily="34" charset="-122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  <m:r>
                                <a:rPr lang="en-US" altLang="zh-Hans" b="0" i="1" smtClean="0">
                                  <a:latin typeface="Cambria Math" panose="02040503050406030204" pitchFamily="18" charset="0"/>
                                  <a:ea typeface="Microsoft YaHei" panose="020B0503020204020204" pitchFamily="34" charset="-122"/>
                                  <a:cs typeface="Times New Roman" panose="02020603050405020304" pitchFamily="18" charset="0"/>
                                </a:rPr>
                                <m:t>−1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ea typeface="Microsoft YaHei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60E2CA3-E60A-E748-9C95-FDB7F29168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0218" y="4109548"/>
                <a:ext cx="5039350" cy="1604798"/>
              </a:xfrm>
              <a:prstGeom prst="rect">
                <a:avLst/>
              </a:prstGeom>
              <a:blipFill>
                <a:blip r:embed="rId6"/>
                <a:stretch>
                  <a:fillRect l="-2261" t="-54762" b="-817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灯片编号占位符 3">
            <a:extLst>
              <a:ext uri="{FF2B5EF4-FFF2-40B4-BE49-F238E27FC236}">
                <a16:creationId xmlns:a16="http://schemas.microsoft.com/office/drawing/2014/main" id="{0A589361-13D9-4717-8C68-EB97031E623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96075" y="6248400"/>
            <a:ext cx="2133600" cy="45720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12</a:t>
            </a:fld>
            <a:endParaRPr lang="en-US" altLang="zh-CN" dirty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8000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3C634-56CD-5143-B133-AED03F75F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牛寻路问题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7F9A6-0349-8B40-B151-CE418882EB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有一条很长很长的栅栏，栅栏上只有一个缺口</a:t>
            </a:r>
            <a:endParaRPr lang="en-US" altLang="zh-CN" dirty="0"/>
          </a:p>
          <a:p>
            <a:r>
              <a:rPr lang="zh-CN" altLang="en-US" dirty="0"/>
              <a:t>一头牛想从缺口穿过栅栏，但是牛不知道缺口在哪</a:t>
            </a:r>
            <a:endParaRPr lang="en-US" dirty="0"/>
          </a:p>
          <a:p>
            <a:r>
              <a:rPr lang="zh-CN" altLang="en-US" dirty="0"/>
              <a:t>这头牛如何快速找到缺口位置？</a:t>
            </a:r>
            <a:endParaRPr lang="en-US" dirty="0"/>
          </a:p>
          <a:p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35E67AF-F5D2-5343-A73F-A22A7589AD0B}"/>
              </a:ext>
            </a:extLst>
          </p:cNvPr>
          <p:cNvGrpSpPr/>
          <p:nvPr/>
        </p:nvGrpSpPr>
        <p:grpSpPr>
          <a:xfrm>
            <a:off x="251520" y="4207021"/>
            <a:ext cx="8568952" cy="770151"/>
            <a:chOff x="251520" y="4135013"/>
            <a:chExt cx="8568952" cy="77015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D40276D-E9C3-B743-8999-E1B1CA82D8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25" t="27951" r="9051" b="26900"/>
            <a:stretch/>
          </p:blipFill>
          <p:spPr>
            <a:xfrm>
              <a:off x="3311860" y="4135013"/>
              <a:ext cx="1404156" cy="769156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6D0D454-FECB-C948-A0DD-312F2AE8CB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25" t="27951" r="9051" b="26900"/>
            <a:stretch/>
          </p:blipFill>
          <p:spPr>
            <a:xfrm>
              <a:off x="4715820" y="4135013"/>
              <a:ext cx="1404156" cy="769156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8D381F9-C1DE-A64D-81CB-3C0D67EA33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25" t="27951" r="9051" b="26900"/>
            <a:stretch/>
          </p:blipFill>
          <p:spPr>
            <a:xfrm>
              <a:off x="6110665" y="4135013"/>
              <a:ext cx="1404156" cy="769156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5E1C5BF-B8AF-FB44-A8BD-DC948AFA34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25" t="27951" r="9051" b="26900"/>
            <a:stretch/>
          </p:blipFill>
          <p:spPr>
            <a:xfrm>
              <a:off x="7416316" y="4136008"/>
              <a:ext cx="1404156" cy="769156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7E2E428-3835-0A4A-A01C-B59307D65C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25" t="27951" r="9051" b="26900"/>
            <a:stretch/>
          </p:blipFill>
          <p:spPr>
            <a:xfrm>
              <a:off x="251520" y="4135013"/>
              <a:ext cx="1404156" cy="769156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C2F595B-F472-ED46-8EC4-DF3D7F4DDD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25" t="27951" r="9051" b="26900"/>
            <a:stretch/>
          </p:blipFill>
          <p:spPr>
            <a:xfrm>
              <a:off x="1439652" y="4135013"/>
              <a:ext cx="1404156" cy="769156"/>
            </a:xfrm>
            <a:prstGeom prst="rect">
              <a:avLst/>
            </a:prstGeom>
          </p:spPr>
        </p:pic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A50B55F-DDED-4F41-AD4F-ED7122CDF9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167" b="97000" l="438" r="9824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068" y="4207021"/>
            <a:ext cx="1149316" cy="100915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D6E1444-72D0-D14C-945D-9419B0997476}"/>
              </a:ext>
            </a:extLst>
          </p:cNvPr>
          <p:cNvSpPr txBox="1"/>
          <p:nvPr/>
        </p:nvSpPr>
        <p:spPr>
          <a:xfrm>
            <a:off x="7126660" y="3861048"/>
            <a:ext cx="7577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Hans" altLang="en-US" sz="2000" b="1" dirty="0">
                <a:solidFill>
                  <a:srgbClr val="FF0000"/>
                </a:solidFill>
                <a:latin typeface="SimHei" panose="02010609060101010101" pitchFamily="49" charset="-122"/>
                <a:ea typeface="SimHei" panose="02010609060101010101" pitchFamily="49" charset="-122"/>
              </a:rPr>
              <a:t>？？</a:t>
            </a:r>
            <a:endParaRPr lang="en-US" sz="2000" b="1" dirty="0">
              <a:solidFill>
                <a:srgbClr val="FF0000"/>
              </a:solidFill>
              <a:latin typeface="SimHei" panose="02010609060101010101" pitchFamily="49" charset="-122"/>
              <a:ea typeface="SimHei" panose="02010609060101010101" pitchFamily="49" charset="-122"/>
            </a:endParaRPr>
          </a:p>
        </p:txBody>
      </p:sp>
      <p:sp>
        <p:nvSpPr>
          <p:cNvPr id="18" name="灯片编号占位符 3">
            <a:extLst>
              <a:ext uri="{FF2B5EF4-FFF2-40B4-BE49-F238E27FC236}">
                <a16:creationId xmlns:a16="http://schemas.microsoft.com/office/drawing/2014/main" id="{66A0E05F-E65C-4CC6-921C-45FB19783B2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96075" y="6248400"/>
            <a:ext cx="2133600" cy="45720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13</a:t>
            </a:fld>
            <a:endParaRPr lang="en-US" altLang="zh-CN" dirty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50290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0BC31-451F-FF44-9B17-ED091E5A1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牛寻路问题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E7FB47-103A-9040-A94B-9C12BDD3F8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令</a:t>
            </a:r>
            <a:r>
              <a:rPr lang="en-US" dirty="0"/>
              <a:t> </a:t>
            </a:r>
            <a:r>
              <a:rPr lang="en-US" i="1" dirty="0">
                <a:solidFill>
                  <a:srgbClr val="C00000"/>
                </a:solidFill>
              </a:rPr>
              <a:t>d</a:t>
            </a:r>
            <a:r>
              <a:rPr lang="en-US" dirty="0"/>
              <a:t>=1,</a:t>
            </a:r>
            <a:r>
              <a:rPr lang="en-US" dirty="0">
                <a:solidFill>
                  <a:srgbClr val="C00000"/>
                </a:solidFill>
              </a:rPr>
              <a:t>side</a:t>
            </a:r>
            <a:r>
              <a:rPr lang="en-US" dirty="0"/>
              <a:t>=Right</a:t>
            </a:r>
            <a:r>
              <a:rPr lang="zh-CN" altLang="en-US" dirty="0"/>
              <a:t>表示牛将向右走</a:t>
            </a:r>
            <a:r>
              <a:rPr lang="en-US" altLang="zh-CN" i="1" dirty="0"/>
              <a:t>d</a:t>
            </a:r>
            <a:r>
              <a:rPr lang="en-US" altLang="zh-CN" dirty="0"/>
              <a:t>=1</a:t>
            </a:r>
            <a:r>
              <a:rPr lang="zh-CN" altLang="en-US" dirty="0"/>
              <a:t>距离 </a:t>
            </a:r>
            <a:endParaRPr lang="en-US" dirty="0"/>
          </a:p>
          <a:p>
            <a:r>
              <a:rPr lang="en-US" dirty="0"/>
              <a:t>Repeat until </a:t>
            </a:r>
            <a:r>
              <a:rPr lang="zh-CN" altLang="en-US" dirty="0"/>
              <a:t>找到缺口</a:t>
            </a:r>
            <a:r>
              <a:rPr lang="en-US" dirty="0"/>
              <a:t>:</a:t>
            </a:r>
          </a:p>
          <a:p>
            <a:pPr lvl="1"/>
            <a:r>
              <a:rPr lang="zh-CN" altLang="en-US" dirty="0"/>
              <a:t>向</a:t>
            </a:r>
            <a:r>
              <a:rPr lang="en-US" altLang="zh-CN" i="1" dirty="0">
                <a:solidFill>
                  <a:srgbClr val="C00000"/>
                </a:solidFill>
              </a:rPr>
              <a:t>side</a:t>
            </a:r>
            <a:r>
              <a:rPr lang="zh-CN" altLang="en-US" dirty="0"/>
              <a:t>方向走</a:t>
            </a:r>
            <a:r>
              <a:rPr lang="en-US" dirty="0"/>
              <a:t> </a:t>
            </a:r>
            <a:r>
              <a:rPr lang="en-US" i="1" dirty="0">
                <a:solidFill>
                  <a:srgbClr val="C00000"/>
                </a:solidFill>
              </a:rPr>
              <a:t>d</a:t>
            </a:r>
            <a:r>
              <a:rPr lang="en-US" dirty="0"/>
              <a:t> </a:t>
            </a:r>
            <a:r>
              <a:rPr lang="zh-CN" altLang="en-US" dirty="0"/>
              <a:t>距离</a:t>
            </a:r>
            <a:endParaRPr lang="en-US" altLang="zh-CN" dirty="0"/>
          </a:p>
          <a:p>
            <a:pPr lvl="1"/>
            <a:r>
              <a:rPr lang="zh-CN" altLang="en-US" dirty="0">
                <a:solidFill>
                  <a:schemeClr val="bg2"/>
                </a:solidFill>
              </a:rPr>
              <a:t>若发现缺口：则终止</a:t>
            </a:r>
            <a:endParaRPr lang="en-US" dirty="0">
              <a:solidFill>
                <a:schemeClr val="bg2"/>
              </a:solidFill>
            </a:endParaRPr>
          </a:p>
          <a:p>
            <a:pPr lvl="1"/>
            <a:r>
              <a:rPr lang="zh-CN" altLang="en-US" dirty="0"/>
              <a:t>若没有发现缺口：回到原点，</a:t>
            </a:r>
            <a:r>
              <a:rPr lang="zh-CN" altLang="en-US" dirty="0">
                <a:solidFill>
                  <a:schemeClr val="bg2"/>
                </a:solidFill>
              </a:rPr>
              <a:t>令</a:t>
            </a:r>
            <a:r>
              <a:rPr lang="en-US" altLang="zh-CN" i="1" dirty="0">
                <a:solidFill>
                  <a:srgbClr val="C00000"/>
                </a:solidFill>
              </a:rPr>
              <a:t>d =2* d</a:t>
            </a:r>
            <a:r>
              <a:rPr lang="zh-CN" altLang="en-US" i="1" dirty="0">
                <a:solidFill>
                  <a:srgbClr val="C00000"/>
                </a:solidFill>
              </a:rPr>
              <a:t>，</a:t>
            </a:r>
            <a:r>
              <a:rPr lang="en-US" altLang="zh-CN" i="1" dirty="0">
                <a:solidFill>
                  <a:srgbClr val="C00000"/>
                </a:solidFill>
              </a:rPr>
              <a:t>side</a:t>
            </a:r>
            <a:r>
              <a:rPr lang="zh-CN" altLang="en-US" dirty="0">
                <a:solidFill>
                  <a:schemeClr val="bg2"/>
                </a:solidFill>
              </a:rPr>
              <a:t>设为相反方向</a:t>
            </a:r>
            <a:endParaRPr lang="en-US" dirty="0">
              <a:solidFill>
                <a:schemeClr val="bg2"/>
              </a:solidFill>
            </a:endParaRPr>
          </a:p>
          <a:p>
            <a:endParaRPr lang="en-US" dirty="0"/>
          </a:p>
        </p:txBody>
      </p:sp>
      <p:sp>
        <p:nvSpPr>
          <p:cNvPr id="7" name="灯片编号占位符 3">
            <a:extLst>
              <a:ext uri="{FF2B5EF4-FFF2-40B4-BE49-F238E27FC236}">
                <a16:creationId xmlns:a16="http://schemas.microsoft.com/office/drawing/2014/main" id="{684E699D-80A3-4A76-8564-376C4C59C2B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96075" y="6248400"/>
            <a:ext cx="2133600" cy="45720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14</a:t>
            </a:fld>
            <a:endParaRPr lang="en-US" altLang="zh-CN" dirty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74691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2547F-D338-494D-8CEB-9AC16FBFB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牛寻路问题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0AE90E-8B93-D649-BCC4-39B1B5904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什么时候最坏情况发生</a:t>
            </a:r>
            <a:r>
              <a:rPr lang="en-US" dirty="0"/>
              <a:t>?</a:t>
            </a:r>
          </a:p>
          <a:p>
            <a:r>
              <a:rPr lang="zh-CN" altLang="en-US" dirty="0"/>
              <a:t>当差一点点</a:t>
            </a:r>
            <a:r>
              <a:rPr lang="en-US" altLang="zh-CN" dirty="0"/>
              <a:t>(</a:t>
            </a:r>
            <a:r>
              <a:rPr lang="zh-CN" altLang="en-US" dirty="0"/>
              <a:t>比如差</a:t>
            </a:r>
            <a:r>
              <a:rPr lang="el-GR" altLang="zh-CN" dirty="0">
                <a:solidFill>
                  <a:srgbClr val="C00000"/>
                </a:solidFill>
              </a:rPr>
              <a:t>ε</a:t>
            </a:r>
            <a:r>
              <a:rPr lang="zh-CN" altLang="en-US" dirty="0"/>
              <a:t>距离</a:t>
            </a:r>
            <a:r>
              <a:rPr lang="en-US" altLang="zh-CN" dirty="0"/>
              <a:t>)</a:t>
            </a:r>
            <a:r>
              <a:rPr lang="zh-CN" altLang="en-US" dirty="0"/>
              <a:t>就到达缺口了，但是此时刚调转方向时发生最坏情况。</a:t>
            </a:r>
            <a:endParaRPr lang="en-US" dirty="0"/>
          </a:p>
          <a:p>
            <a:r>
              <a:rPr lang="zh-CN" altLang="en-US" dirty="0"/>
              <a:t>令进行了</a:t>
            </a:r>
            <a:r>
              <a:rPr lang="en-US" altLang="zh-CN" dirty="0" err="1"/>
              <a:t>i</a:t>
            </a:r>
            <a:r>
              <a:rPr lang="zh-CN" altLang="en-US" dirty="0"/>
              <a:t>次</a:t>
            </a:r>
            <a:r>
              <a:rPr lang="en-US" altLang="zh-CN" dirty="0"/>
              <a:t>d</a:t>
            </a:r>
            <a:r>
              <a:rPr lang="zh-CN" altLang="en-US" dirty="0"/>
              <a:t>翻倍，最优解仅仅需要走</a:t>
            </a:r>
            <a:r>
              <a:rPr lang="en-US" altLang="zh-CN" dirty="0">
                <a:solidFill>
                  <a:srgbClr val="C00000"/>
                </a:solidFill>
              </a:rPr>
              <a:t>2</a:t>
            </a:r>
            <a:r>
              <a:rPr lang="en-US" altLang="zh-CN" i="1" baseline="30000" dirty="0">
                <a:solidFill>
                  <a:srgbClr val="C00000"/>
                </a:solidFill>
              </a:rPr>
              <a:t>i</a:t>
            </a:r>
            <a:r>
              <a:rPr lang="en-US" altLang="zh-CN" dirty="0">
                <a:solidFill>
                  <a:srgbClr val="C00000"/>
                </a:solidFill>
              </a:rPr>
              <a:t>+</a:t>
            </a:r>
            <a:r>
              <a:rPr lang="el-GR" altLang="zh-CN" dirty="0">
                <a:solidFill>
                  <a:srgbClr val="C00000"/>
                </a:solidFill>
              </a:rPr>
              <a:t>ε </a:t>
            </a:r>
            <a:r>
              <a:rPr lang="zh-CN" altLang="en-US" dirty="0"/>
              <a:t>就找到缺口</a:t>
            </a:r>
            <a:endParaRPr lang="en-US" dirty="0"/>
          </a:p>
        </p:txBody>
      </p:sp>
      <p:sp>
        <p:nvSpPr>
          <p:cNvPr id="7" name="灯片编号占位符 3">
            <a:extLst>
              <a:ext uri="{FF2B5EF4-FFF2-40B4-BE49-F238E27FC236}">
                <a16:creationId xmlns:a16="http://schemas.microsoft.com/office/drawing/2014/main" id="{08A2DF5E-DAB1-4584-B403-0DB0DD41A93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96075" y="6248400"/>
            <a:ext cx="2133600" cy="45720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15</a:t>
            </a:fld>
            <a:endParaRPr lang="en-US" altLang="zh-CN" dirty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21789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FA071-DC96-EC4A-BCB1-B22358D68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牛寻路问题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CF3987-CB38-E541-935A-CBBD24D42D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但是在线算法需要走过的距离为：</a:t>
            </a:r>
            <a:endParaRPr lang="en-US" dirty="0"/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3804DEA-7875-6441-8571-9B6866F6FF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916832"/>
            <a:ext cx="4364929" cy="3524622"/>
          </a:xfrm>
          <a:prstGeom prst="rect">
            <a:avLst/>
          </a:prstGeom>
        </p:spPr>
      </p:pic>
      <p:sp>
        <p:nvSpPr>
          <p:cNvPr id="9" name="灯片编号占位符 3">
            <a:extLst>
              <a:ext uri="{FF2B5EF4-FFF2-40B4-BE49-F238E27FC236}">
                <a16:creationId xmlns:a16="http://schemas.microsoft.com/office/drawing/2014/main" id="{3556361F-9B96-4B26-B679-D603A97F20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96075" y="6248400"/>
            <a:ext cx="2133600" cy="45720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16</a:t>
            </a:fld>
            <a:endParaRPr lang="en-US" altLang="zh-CN" dirty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18495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滑雪橇租赁问题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寒假，班长带我们全班同学去雪山滑雪，可以一直玩到冰雪融化。山上有个划雪橇店，</a:t>
            </a:r>
            <a:r>
              <a:rPr lang="zh-CN" altLang="en-US" dirty="0">
                <a:solidFill>
                  <a:srgbClr val="C00000"/>
                </a:solidFill>
              </a:rPr>
              <a:t>租雪橇一天</a:t>
            </a:r>
            <a:r>
              <a:rPr lang="en-US" altLang="zh-CN" dirty="0">
                <a:solidFill>
                  <a:srgbClr val="C00000"/>
                </a:solidFill>
              </a:rPr>
              <a:t>1</a:t>
            </a:r>
            <a:r>
              <a:rPr lang="zh-CN" altLang="en-US" dirty="0">
                <a:solidFill>
                  <a:srgbClr val="C00000"/>
                </a:solidFill>
              </a:rPr>
              <a:t>块钱</a:t>
            </a:r>
            <a:r>
              <a:rPr lang="zh-CN" altLang="en-US" dirty="0"/>
              <a:t>，</a:t>
            </a:r>
            <a:r>
              <a:rPr lang="zh-CN" altLang="en-US" dirty="0">
                <a:solidFill>
                  <a:srgbClr val="C00000"/>
                </a:solidFill>
              </a:rPr>
              <a:t>买要</a:t>
            </a:r>
            <a:r>
              <a:rPr lang="en-US" altLang="zh-CN" dirty="0">
                <a:solidFill>
                  <a:srgbClr val="C00000"/>
                </a:solidFill>
              </a:rPr>
              <a:t>T</a:t>
            </a:r>
            <a:r>
              <a:rPr lang="zh-CN" altLang="en-US" dirty="0">
                <a:solidFill>
                  <a:srgbClr val="C00000"/>
                </a:solidFill>
              </a:rPr>
              <a:t>块钱</a:t>
            </a:r>
            <a:r>
              <a:rPr lang="zh-CN" altLang="en-US" dirty="0"/>
              <a:t>。你不知道什么时候雪融化，每天早晨你决定租还是买。</a:t>
            </a:r>
            <a:endParaRPr lang="en-US" altLang="zh-CN" dirty="0"/>
          </a:p>
          <a:p>
            <a:r>
              <a:rPr lang="zh-CN" altLang="en-US" dirty="0"/>
              <a:t>问：如何决策支出最小？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BE5D69A-FEBD-8047-B71E-FFBF40E6F7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788" y="3717032"/>
            <a:ext cx="3204356" cy="2596633"/>
          </a:xfrm>
          <a:prstGeom prst="rect">
            <a:avLst/>
          </a:prstGeom>
        </p:spPr>
      </p:pic>
      <p:sp>
        <p:nvSpPr>
          <p:cNvPr id="9" name="灯片编号占位符 3">
            <a:extLst>
              <a:ext uri="{FF2B5EF4-FFF2-40B4-BE49-F238E27FC236}">
                <a16:creationId xmlns:a16="http://schemas.microsoft.com/office/drawing/2014/main" id="{434A0ED2-8CEE-49B6-B6CA-030407231C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96075" y="6248400"/>
            <a:ext cx="2133600" cy="45720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17</a:t>
            </a:fld>
            <a:endParaRPr lang="en-US" altLang="zh-CN" dirty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40857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滑雪橇租赁问题</a:t>
            </a:r>
            <a:r>
              <a:rPr lang="en-US" altLang="zh-CN" dirty="0">
                <a:latin typeface="Arial" charset="0"/>
                <a:ea typeface="黑体" pitchFamily="2" charset="-122"/>
              </a:rPr>
              <a:t>-</a:t>
            </a:r>
            <a:r>
              <a:rPr lang="zh-CN" altLang="en-US" dirty="0">
                <a:latin typeface="Arial" charset="0"/>
                <a:ea typeface="黑体" pitchFamily="2" charset="-122"/>
              </a:rPr>
              <a:t>算法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离线算法：一开始就知道哪一天雪融化</a:t>
            </a:r>
            <a:endParaRPr lang="en-US" altLang="zh-CN" dirty="0"/>
          </a:p>
          <a:p>
            <a:pPr lvl="1"/>
            <a:r>
              <a:rPr lang="zh-CN" altLang="en-US" dirty="0"/>
              <a:t>如果剩余天数</a:t>
            </a:r>
            <a:r>
              <a:rPr lang="en-US" altLang="zh-CN" dirty="0"/>
              <a:t>&lt;T</a:t>
            </a:r>
            <a:r>
              <a:rPr lang="zh-CN" altLang="en-US" dirty="0"/>
              <a:t>，每天租；</a:t>
            </a:r>
            <a:endParaRPr lang="en-US" altLang="zh-CN" dirty="0"/>
          </a:p>
          <a:p>
            <a:pPr lvl="1"/>
            <a:r>
              <a:rPr lang="zh-CN" altLang="en-US" dirty="0"/>
              <a:t>否则，一开始就买</a:t>
            </a:r>
            <a:endParaRPr lang="en-US" altLang="zh-CN" dirty="0"/>
          </a:p>
          <a:p>
            <a:pPr lvl="1"/>
            <a:endParaRPr lang="en-US" altLang="zh-CN" dirty="0"/>
          </a:p>
          <a:p>
            <a:r>
              <a:rPr lang="zh-CN" altLang="en-US" dirty="0"/>
              <a:t>在线算法</a:t>
            </a:r>
            <a:endParaRPr lang="en-US" altLang="zh-CN" dirty="0"/>
          </a:p>
          <a:p>
            <a:pPr lvl="1"/>
            <a:r>
              <a:rPr lang="zh-CN" altLang="en-US" dirty="0"/>
              <a:t>在前</a:t>
            </a:r>
            <a:r>
              <a:rPr lang="en-US" altLang="zh-CN" dirty="0"/>
              <a:t>k</a:t>
            </a:r>
            <a:r>
              <a:rPr lang="zh-CN" altLang="en-US" dirty="0"/>
              <a:t>天租雪橇，第</a:t>
            </a:r>
            <a:r>
              <a:rPr lang="en-US" altLang="zh-CN" dirty="0"/>
              <a:t>k+1</a:t>
            </a:r>
            <a:r>
              <a:rPr lang="zh-CN" altLang="en-US" dirty="0"/>
              <a:t>天买下雪橇</a:t>
            </a:r>
            <a:endParaRPr lang="en-US" altLang="zh-CN" dirty="0"/>
          </a:p>
          <a:p>
            <a:pPr lvl="1"/>
            <a:r>
              <a:rPr lang="zh-CN" altLang="en-US" dirty="0"/>
              <a:t>需要确定</a:t>
            </a:r>
            <a:r>
              <a:rPr lang="en-US" altLang="zh-CN" dirty="0"/>
              <a:t>k</a:t>
            </a:r>
            <a:r>
              <a:rPr lang="zh-CN" altLang="en-US" dirty="0"/>
              <a:t>的大小，使得开支最小</a:t>
            </a:r>
            <a:endParaRPr lang="en-US" altLang="zh-CN" dirty="0"/>
          </a:p>
        </p:txBody>
      </p:sp>
      <p:sp>
        <p:nvSpPr>
          <p:cNvPr id="7" name="灯片编号占位符 3">
            <a:extLst>
              <a:ext uri="{FF2B5EF4-FFF2-40B4-BE49-F238E27FC236}">
                <a16:creationId xmlns:a16="http://schemas.microsoft.com/office/drawing/2014/main" id="{68C9DEFF-053D-4808-8C7F-1E151D1E4DB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96075" y="6248400"/>
            <a:ext cx="2133600" cy="45720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18</a:t>
            </a:fld>
            <a:endParaRPr lang="en-US" altLang="zh-CN" dirty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4885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滑雪橇租赁问题</a:t>
            </a:r>
            <a:r>
              <a:rPr lang="en-US" altLang="zh-CN" dirty="0">
                <a:latin typeface="Arial" charset="0"/>
                <a:ea typeface="黑体" pitchFamily="2" charset="-122"/>
              </a:rPr>
              <a:t>-</a:t>
            </a:r>
            <a:r>
              <a:rPr lang="zh-CN" altLang="en-US" dirty="0">
                <a:latin typeface="Arial" charset="0"/>
                <a:ea typeface="黑体" pitchFamily="2" charset="-122"/>
              </a:rPr>
              <a:t>在线算法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土豪在线算法</a:t>
            </a:r>
            <a:endParaRPr lang="en-US" altLang="zh-CN" dirty="0"/>
          </a:p>
          <a:p>
            <a:pPr lvl="1"/>
            <a:r>
              <a:rPr lang="zh-CN" altLang="en-US" dirty="0"/>
              <a:t>第一天就买划雪橇</a:t>
            </a:r>
            <a:endParaRPr lang="en-US" altLang="zh-CN" dirty="0"/>
          </a:p>
          <a:p>
            <a:r>
              <a:rPr lang="zh-CN" altLang="en-US" b="1" dirty="0"/>
              <a:t>结论</a:t>
            </a:r>
            <a:r>
              <a:rPr lang="zh-CN" altLang="en-US" dirty="0"/>
              <a:t>：该策略具有</a:t>
            </a:r>
            <a:r>
              <a:rPr lang="en-US" altLang="he-IL" i="1" dirty="0">
                <a:cs typeface="Times New Roman (Hebrew)" charset="0"/>
              </a:rPr>
              <a:t>T-Competitive</a:t>
            </a:r>
            <a:endParaRPr lang="en-US" dirty="0"/>
          </a:p>
        </p:txBody>
      </p:sp>
      <p:sp>
        <p:nvSpPr>
          <p:cNvPr id="7" name="灯片编号占位符 3">
            <a:extLst>
              <a:ext uri="{FF2B5EF4-FFF2-40B4-BE49-F238E27FC236}">
                <a16:creationId xmlns:a16="http://schemas.microsoft.com/office/drawing/2014/main" id="{DA1F8711-9F4B-4B53-A4C0-773F74BB713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96075" y="6248400"/>
            <a:ext cx="2133600" cy="45720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19</a:t>
            </a:fld>
            <a:endParaRPr lang="en-US" altLang="zh-CN" dirty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8701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本章内容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在线算法基本概念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r>
              <a:rPr lang="zh-CN" altLang="en-US" dirty="0">
                <a:latin typeface="Arial" charset="0"/>
                <a:ea typeface="黑体" pitchFamily="2" charset="-122"/>
              </a:rPr>
              <a:t>摘麦穗问题</a:t>
            </a:r>
          </a:p>
          <a:p>
            <a:r>
              <a:rPr lang="zh-CN" altLang="en-US" dirty="0">
                <a:latin typeface="Arial" charset="0"/>
                <a:ea typeface="黑体" pitchFamily="2" charset="-122"/>
              </a:rPr>
              <a:t>牛寻路问题</a:t>
            </a:r>
          </a:p>
          <a:p>
            <a:r>
              <a:rPr lang="zh-CN" altLang="en-US" dirty="0">
                <a:latin typeface="Arial" charset="0"/>
                <a:ea typeface="黑体" pitchFamily="2" charset="-122"/>
              </a:rPr>
              <a:t>滑雪橇租赁问题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r>
              <a:rPr lang="zh-CN" altLang="en-US" dirty="0">
                <a:latin typeface="Arial" charset="0"/>
                <a:ea typeface="黑体" pitchFamily="2" charset="-122"/>
              </a:rPr>
              <a:t>页面调度问题</a:t>
            </a:r>
            <a:endParaRPr lang="en-US" altLang="zh-CN" dirty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滑雪橇租赁问题</a:t>
            </a:r>
            <a:r>
              <a:rPr lang="en-US" altLang="zh-CN" dirty="0">
                <a:latin typeface="Arial" charset="0"/>
                <a:ea typeface="黑体" pitchFamily="2" charset="-122"/>
              </a:rPr>
              <a:t>-</a:t>
            </a:r>
            <a:r>
              <a:rPr lang="zh-CN" altLang="en-US" dirty="0">
                <a:latin typeface="Arial" charset="0"/>
                <a:ea typeface="黑体" pitchFamily="2" charset="-122"/>
              </a:rPr>
              <a:t>在线算法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假设</a:t>
                </a:r>
                <a:r>
                  <a:rPr lang="en-US" altLang="zh-CN" dirty="0"/>
                  <a:t>L</a:t>
                </a:r>
                <a:r>
                  <a:rPr lang="zh-CN" altLang="en-US" dirty="0"/>
                  <a:t>天后雪融化</a:t>
                </a:r>
                <a:endParaRPr lang="en-US" altLang="zh-CN" dirty="0"/>
              </a:p>
              <a:p>
                <a:r>
                  <a:rPr lang="zh-CN" altLang="en-US" dirty="0"/>
                  <a:t>当</a:t>
                </a:r>
                <a:r>
                  <a:rPr lang="en-US" altLang="zh-CN" dirty="0"/>
                  <a:t>L=1</a:t>
                </a:r>
                <a:r>
                  <a:rPr lang="zh-CN" altLang="en-US" dirty="0"/>
                  <a:t>时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最优离线算法</a:t>
                </a:r>
                <a:r>
                  <a:rPr lang="en-US" altLang="zh-CN" dirty="0"/>
                  <a:t>C</a:t>
                </a:r>
                <a:r>
                  <a:rPr lang="en-US" altLang="zh-CN" baseline="-25000" dirty="0"/>
                  <a:t>OPT</a:t>
                </a:r>
                <a:r>
                  <a:rPr lang="en-US" altLang="zh-CN" dirty="0"/>
                  <a:t>(1)=1</a:t>
                </a:r>
              </a:p>
              <a:p>
                <a:pPr lvl="1"/>
                <a:r>
                  <a:rPr lang="zh-CN" altLang="en-US" dirty="0"/>
                  <a:t>土豪在线算法</a:t>
                </a:r>
                <a:r>
                  <a:rPr lang="en-US" altLang="zh-CN" dirty="0"/>
                  <a:t>C</a:t>
                </a:r>
                <a:r>
                  <a:rPr lang="en-US" altLang="zh-CN" baseline="-25000" dirty="0"/>
                  <a:t>ON </a:t>
                </a:r>
                <a:r>
                  <a:rPr lang="en-US" altLang="zh-CN" dirty="0"/>
                  <a:t>(1)=T</a:t>
                </a:r>
              </a:p>
              <a:p>
                <a:r>
                  <a:rPr lang="zh-CN" altLang="en-US" dirty="0"/>
                  <a:t>这是最坏情况，因为</a:t>
                </a:r>
                <a:r>
                  <a:rPr lang="en-US" altLang="zh-CN" dirty="0"/>
                  <a:t>L&gt;1</a:t>
                </a:r>
                <a:r>
                  <a:rPr lang="zh-CN" altLang="en-US" dirty="0"/>
                  <a:t>时</a:t>
                </a:r>
                <a:endParaRPr lang="en-US" altLang="zh-CN" dirty="0"/>
              </a:p>
              <a:p>
                <a:pPr lvl="1"/>
                <a:r>
                  <a:rPr lang="en-US" altLang="zh-CN" dirty="0"/>
                  <a:t>C</a:t>
                </a:r>
                <a:r>
                  <a:rPr lang="en-US" altLang="zh-CN" baseline="-25000" dirty="0"/>
                  <a:t>OPT</a:t>
                </a:r>
                <a:r>
                  <a:rPr lang="en-US" altLang="zh-CN" dirty="0"/>
                  <a:t>(k)&gt;1</a:t>
                </a:r>
                <a:r>
                  <a:rPr lang="zh-CN" altLang="en-US" dirty="0"/>
                  <a:t> 而 </a:t>
                </a:r>
                <a:r>
                  <a:rPr lang="en-US" altLang="zh-CN" dirty="0"/>
                  <a:t>C</a:t>
                </a:r>
                <a:r>
                  <a:rPr lang="en-US" altLang="zh-CN" baseline="-25000" dirty="0"/>
                  <a:t>ON </a:t>
                </a:r>
                <a:r>
                  <a:rPr lang="en-US" altLang="zh-CN" dirty="0"/>
                  <a:t>(k)=T</a:t>
                </a:r>
              </a:p>
              <a:p>
                <a:r>
                  <a:rPr lang="zh-CN" altLang="en-US" dirty="0"/>
                  <a:t>所以，我们有</a:t>
                </a:r>
                <a:endParaRPr lang="en-US" altLang="zh-CN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charset="0"/>
                        </a:rPr>
                        <m:t>∀</m:t>
                      </m:r>
                      <m:r>
                        <a:rPr lang="en-US" altLang="zh-CN" b="0" i="1" smtClean="0">
                          <a:latin typeface="Cambria Math" charset="0"/>
                        </a:rPr>
                        <m:t>𝑘</m:t>
                      </m:r>
                      <m:r>
                        <a:rPr lang="en-US" altLang="zh-CN" b="0" i="1" smtClean="0">
                          <a:latin typeface="Cambria Math" charset="0"/>
                        </a:rPr>
                        <m:t>, 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charset="0"/>
                            </a:rPr>
                            <m:t>𝐶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charset="0"/>
                            </a:rPr>
                            <m:t>𝑂𝑁</m:t>
                          </m:r>
                        </m:sub>
                      </m:sSub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charset="0"/>
                            </a:rPr>
                            <m:t>𝑘</m:t>
                          </m:r>
                        </m:e>
                      </m:d>
                      <m:r>
                        <a:rPr lang="en-US" altLang="zh-CN" b="0" i="1" smtClean="0">
                          <a:latin typeface="Cambria Math" charset="0"/>
                        </a:rPr>
                        <m:t>≤</m:t>
                      </m:r>
                      <m:r>
                        <a:rPr lang="en-US" altLang="zh-CN" b="0" i="1" smtClean="0">
                          <a:latin typeface="Cambria Math" charset="0"/>
                        </a:rPr>
                        <m:t>𝑇</m:t>
                      </m:r>
                      <m:r>
                        <a:rPr lang="en-US" altLang="zh-CN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∙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charset="0"/>
                            </a:rPr>
                            <m:t>𝐶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charset="0"/>
                            </a:rPr>
                            <m:t>𝑂𝑃𝑇</m:t>
                          </m:r>
                        </m:sub>
                      </m:sSub>
                      <m:r>
                        <a:rPr lang="en-US" altLang="zh-CN" b="0" i="1" smtClean="0">
                          <a:latin typeface="Cambria Math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charset="0"/>
                        </a:rPr>
                        <m:t>𝑘</m:t>
                      </m:r>
                      <m:r>
                        <a:rPr lang="en-US" altLang="zh-CN" b="0" i="1" smtClean="0">
                          <a:latin typeface="Cambria Math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673" t="-14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灯片编号占位符 3">
            <a:extLst>
              <a:ext uri="{FF2B5EF4-FFF2-40B4-BE49-F238E27FC236}">
                <a16:creationId xmlns:a16="http://schemas.microsoft.com/office/drawing/2014/main" id="{B786C0B8-85AD-43B5-B5C7-FB529817DA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96075" y="6248400"/>
            <a:ext cx="2133600" cy="45720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20</a:t>
            </a:fld>
            <a:endParaRPr lang="en-US" altLang="zh-CN" dirty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10445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滑雪橇租赁问题</a:t>
            </a:r>
            <a:r>
              <a:rPr lang="en-US" altLang="zh-CN" dirty="0">
                <a:latin typeface="Arial" charset="0"/>
                <a:ea typeface="黑体" pitchFamily="2" charset="-122"/>
              </a:rPr>
              <a:t>-</a:t>
            </a:r>
            <a:r>
              <a:rPr lang="zh-CN" altLang="en-US" dirty="0">
                <a:latin typeface="Arial" charset="0"/>
                <a:ea typeface="黑体" pitchFamily="2" charset="-122"/>
              </a:rPr>
              <a:t>在线</a:t>
            </a:r>
            <a:r>
              <a:rPr lang="zh-Hans" altLang="en-US" dirty="0">
                <a:latin typeface="Arial" charset="0"/>
                <a:ea typeface="黑体" pitchFamily="2" charset="-122"/>
              </a:rPr>
              <a:t>策略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租滑雪橇直到第</a:t>
            </a:r>
            <a:r>
              <a:rPr lang="en-US" altLang="zh-CN" dirty="0"/>
              <a:t>T+1</a:t>
            </a:r>
            <a:r>
              <a:rPr lang="zh-CN" altLang="en-US" dirty="0"/>
              <a:t>天，买下雪橇</a:t>
            </a:r>
            <a:endParaRPr lang="en-US" altLang="zh-CN" dirty="0"/>
          </a:p>
          <a:p>
            <a:r>
              <a:rPr lang="zh-CN" altLang="en-US" b="1" dirty="0"/>
              <a:t>结论</a:t>
            </a:r>
            <a:r>
              <a:rPr lang="zh-CN" altLang="en-US" dirty="0"/>
              <a:t>：该策略具有</a:t>
            </a:r>
            <a:r>
              <a:rPr lang="en-US" altLang="zh-CN" dirty="0"/>
              <a:t>2</a:t>
            </a:r>
            <a:r>
              <a:rPr lang="en-US" altLang="he-IL" i="1" dirty="0">
                <a:cs typeface="Times New Roman (Hebrew)" charset="0"/>
              </a:rPr>
              <a:t>-Competitive</a:t>
            </a:r>
            <a:endParaRPr lang="en-US" dirty="0"/>
          </a:p>
          <a:p>
            <a:endParaRPr lang="en-US" dirty="0"/>
          </a:p>
        </p:txBody>
      </p:sp>
      <p:sp>
        <p:nvSpPr>
          <p:cNvPr id="7" name="灯片编号占位符 3">
            <a:extLst>
              <a:ext uri="{FF2B5EF4-FFF2-40B4-BE49-F238E27FC236}">
                <a16:creationId xmlns:a16="http://schemas.microsoft.com/office/drawing/2014/main" id="{4F82C6C9-0539-4238-B6CB-DFFF0916CD7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96075" y="6248400"/>
            <a:ext cx="2133600" cy="45720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21</a:t>
            </a:fld>
            <a:endParaRPr lang="en-US" altLang="zh-CN" dirty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49126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滑雪橇租赁问题</a:t>
            </a:r>
            <a:r>
              <a:rPr lang="en-US" altLang="zh-CN" dirty="0">
                <a:latin typeface="Arial" charset="0"/>
                <a:ea typeface="黑体" pitchFamily="2" charset="-122"/>
              </a:rPr>
              <a:t>-</a:t>
            </a:r>
            <a:r>
              <a:rPr lang="zh-CN" altLang="en-US" dirty="0">
                <a:latin typeface="Arial" charset="0"/>
                <a:ea typeface="黑体" pitchFamily="2" charset="-122"/>
              </a:rPr>
              <a:t>在线</a:t>
            </a:r>
            <a:r>
              <a:rPr lang="zh-Hans" altLang="en-US" dirty="0">
                <a:latin typeface="Arial" charset="0"/>
                <a:ea typeface="黑体" pitchFamily="2" charset="-122"/>
              </a:rPr>
              <a:t>策略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charset="0"/>
              <a:buChar char="•"/>
            </a:pPr>
            <a:r>
              <a:rPr lang="zh-CN" altLang="en-US" dirty="0"/>
              <a:t>在第</a:t>
            </a:r>
            <a:r>
              <a:rPr lang="en-US" altLang="zh-CN" dirty="0"/>
              <a:t>T+1</a:t>
            </a:r>
            <a:r>
              <a:rPr lang="zh-CN" altLang="en-US" dirty="0"/>
              <a:t>天买下雪橇具有</a:t>
            </a:r>
            <a:r>
              <a:rPr lang="en-US" altLang="zh-CN" dirty="0"/>
              <a:t>2</a:t>
            </a:r>
            <a:r>
              <a:rPr lang="zh-CN" altLang="en-US" dirty="0"/>
              <a:t>倍</a:t>
            </a:r>
            <a:r>
              <a:rPr lang="zh-CN" altLang="en-US" dirty="0">
                <a:cs typeface="Times New Roman (Hebrew)" charset="0"/>
              </a:rPr>
              <a:t>竞争比</a:t>
            </a:r>
            <a:endParaRPr lang="en-US" altLang="zh-CN" dirty="0">
              <a:cs typeface="Times New Roman (Hebrew)" charset="0"/>
            </a:endParaRPr>
          </a:p>
          <a:p>
            <a:pPr marL="342900" lvl="1" indent="-342900">
              <a:buFont typeface="Arial" charset="0"/>
              <a:buChar char="•"/>
            </a:pPr>
            <a:r>
              <a:rPr lang="zh-CN" altLang="en-US" dirty="0"/>
              <a:t>证明：</a:t>
            </a:r>
            <a:r>
              <a:rPr lang="en-US" altLang="zh-CN" dirty="0"/>
              <a:t>	</a:t>
            </a:r>
            <a:r>
              <a:rPr lang="en-US" altLang="he-IL" sz="2000" b="1" i="1" dirty="0">
                <a:solidFill>
                  <a:prstClr val="black"/>
                </a:solidFill>
                <a:latin typeface="Arial" charset="0"/>
                <a:ea typeface="宋体" pitchFamily="2" charset="-122"/>
                <a:cs typeface="Times New Roman (Hebrew)" charset="0"/>
              </a:rPr>
              <a:t>L &lt; T:</a:t>
            </a:r>
            <a:r>
              <a:rPr lang="en-US" altLang="he-IL" sz="2000" i="1" dirty="0">
                <a:solidFill>
                  <a:prstClr val="black"/>
                </a:solidFill>
                <a:latin typeface="Arial" charset="0"/>
                <a:ea typeface="宋体" pitchFamily="2" charset="-122"/>
                <a:cs typeface="Times New Roman (Hebrew)" charset="0"/>
              </a:rPr>
              <a:t> </a:t>
            </a:r>
            <a:r>
              <a:rPr lang="zh-CN" altLang="en-US" sz="2000" i="1" dirty="0">
                <a:solidFill>
                  <a:prstClr val="black"/>
                </a:solidFill>
                <a:latin typeface="Arial" charset="0"/>
                <a:ea typeface="宋体" pitchFamily="2" charset="-122"/>
                <a:cs typeface="Times New Roman (Hebrew)" charset="0"/>
              </a:rPr>
              <a:t>     </a:t>
            </a:r>
            <a:r>
              <a:rPr lang="en-US" altLang="he-IL" sz="2000" i="1" dirty="0">
                <a:solidFill>
                  <a:prstClr val="black"/>
                </a:solidFill>
                <a:latin typeface="Arial" charset="0"/>
                <a:ea typeface="宋体" pitchFamily="2" charset="-122"/>
                <a:cs typeface="Times New Roman (Hebrew)" charset="0"/>
              </a:rPr>
              <a:t>C</a:t>
            </a:r>
            <a:r>
              <a:rPr lang="en-US" altLang="he-IL" sz="2000" i="1" baseline="-25000" dirty="0">
                <a:solidFill>
                  <a:prstClr val="black"/>
                </a:solidFill>
                <a:latin typeface="Arial" charset="0"/>
                <a:ea typeface="宋体" pitchFamily="2" charset="-122"/>
                <a:cs typeface="Times New Roman (Hebrew)" charset="0"/>
              </a:rPr>
              <a:t>ON</a:t>
            </a:r>
            <a:r>
              <a:rPr lang="en-US" altLang="he-IL" sz="2000" i="1" dirty="0">
                <a:solidFill>
                  <a:prstClr val="black"/>
                </a:solidFill>
                <a:latin typeface="Arial" charset="0"/>
                <a:ea typeface="宋体" pitchFamily="2" charset="-122"/>
                <a:cs typeface="Times New Roman (Hebrew)" charset="0"/>
              </a:rPr>
              <a:t> = C</a:t>
            </a:r>
            <a:r>
              <a:rPr lang="en-US" altLang="he-IL" sz="2000" i="1" baseline="-25000" dirty="0">
                <a:solidFill>
                  <a:prstClr val="black"/>
                </a:solidFill>
                <a:latin typeface="Arial" charset="0"/>
                <a:ea typeface="宋体" pitchFamily="2" charset="-122"/>
                <a:cs typeface="Times New Roman (Hebrew)" charset="0"/>
              </a:rPr>
              <a:t>OPT</a:t>
            </a:r>
            <a:r>
              <a:rPr lang="en-US" altLang="he-IL" sz="2000" i="1" dirty="0">
                <a:solidFill>
                  <a:prstClr val="black"/>
                </a:solidFill>
                <a:latin typeface="Arial" charset="0"/>
                <a:ea typeface="宋体" pitchFamily="2" charset="-122"/>
                <a:cs typeface="Times New Roman (Hebrew)" charset="0"/>
              </a:rPr>
              <a:t>.</a:t>
            </a: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he-IL" sz="2000" i="1" dirty="0">
                <a:solidFill>
                  <a:prstClr val="black"/>
                </a:solidFill>
                <a:latin typeface="Arial" charset="0"/>
                <a:ea typeface="宋体" pitchFamily="2" charset="-122"/>
                <a:cs typeface="Times New Roman (Hebrew)" charset="0"/>
              </a:rPr>
              <a:t>		</a:t>
            </a:r>
            <a:r>
              <a:rPr lang="en-US" altLang="he-IL" sz="2000" b="1" i="1" dirty="0">
                <a:solidFill>
                  <a:prstClr val="black"/>
                </a:solidFill>
                <a:latin typeface="Arial" charset="0"/>
                <a:ea typeface="宋体" pitchFamily="2" charset="-122"/>
                <a:cs typeface="Times New Roman (Hebrew)" charset="0"/>
              </a:rPr>
              <a:t>L    T:</a:t>
            </a:r>
            <a:r>
              <a:rPr lang="zh-CN" altLang="en-US" sz="2000" i="1" dirty="0">
                <a:solidFill>
                  <a:prstClr val="black"/>
                </a:solidFill>
                <a:latin typeface="Arial" charset="0"/>
                <a:ea typeface="宋体" pitchFamily="2" charset="-122"/>
                <a:cs typeface="Times New Roman (Hebrew)" charset="0"/>
              </a:rPr>
              <a:t>      </a:t>
            </a:r>
            <a:r>
              <a:rPr lang="en-US" altLang="he-IL" sz="2000" i="1" dirty="0">
                <a:solidFill>
                  <a:prstClr val="black"/>
                </a:solidFill>
                <a:latin typeface="Arial" charset="0"/>
                <a:ea typeface="宋体" pitchFamily="2" charset="-122"/>
                <a:cs typeface="Times New Roman (Hebrew)" charset="0"/>
              </a:rPr>
              <a:t>C</a:t>
            </a:r>
            <a:r>
              <a:rPr lang="en-US" altLang="he-IL" sz="2000" i="1" baseline="-25000" dirty="0">
                <a:solidFill>
                  <a:prstClr val="black"/>
                </a:solidFill>
                <a:latin typeface="Arial" charset="0"/>
                <a:ea typeface="宋体" pitchFamily="2" charset="-122"/>
                <a:cs typeface="Times New Roman (Hebrew)" charset="0"/>
              </a:rPr>
              <a:t>ON</a:t>
            </a:r>
            <a:r>
              <a:rPr lang="en-US" altLang="he-IL" sz="2000" i="1" dirty="0">
                <a:solidFill>
                  <a:prstClr val="black"/>
                </a:solidFill>
                <a:latin typeface="Arial" charset="0"/>
                <a:ea typeface="宋体" pitchFamily="2" charset="-122"/>
                <a:cs typeface="Times New Roman (Hebrew)" charset="0"/>
              </a:rPr>
              <a:t> = 2T </a:t>
            </a:r>
            <a:endParaRPr lang="en-US" altLang="he-IL" sz="2000" dirty="0">
              <a:solidFill>
                <a:prstClr val="black"/>
              </a:solidFill>
              <a:latin typeface="Arial" charset="0"/>
              <a:ea typeface="宋体" pitchFamily="2" charset="-122"/>
              <a:cs typeface="Times New Roman (Hebrew)" charset="0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he-IL" sz="2000" i="1" dirty="0">
                <a:solidFill>
                  <a:prstClr val="black"/>
                </a:solidFill>
                <a:latin typeface="Arial" charset="0"/>
                <a:ea typeface="宋体" pitchFamily="2" charset="-122"/>
                <a:cs typeface="Times New Roman (Hebrew)" charset="0"/>
              </a:rPr>
              <a:t>			 </a:t>
            </a:r>
            <a:r>
              <a:rPr lang="zh-CN" altLang="en-US" sz="2000" i="1" dirty="0">
                <a:solidFill>
                  <a:prstClr val="black"/>
                </a:solidFill>
                <a:latin typeface="Arial" charset="0"/>
                <a:ea typeface="宋体" pitchFamily="2" charset="-122"/>
                <a:cs typeface="Times New Roman (Hebrew)" charset="0"/>
              </a:rPr>
              <a:t>  </a:t>
            </a:r>
            <a:r>
              <a:rPr lang="en-US" altLang="he-IL" sz="2000" i="1" dirty="0">
                <a:solidFill>
                  <a:prstClr val="black"/>
                </a:solidFill>
                <a:latin typeface="Arial" charset="0"/>
                <a:ea typeface="宋体" pitchFamily="2" charset="-122"/>
                <a:cs typeface="Times New Roman (Hebrew)" charset="0"/>
              </a:rPr>
              <a:t>C</a:t>
            </a:r>
            <a:r>
              <a:rPr lang="en-US" altLang="he-IL" sz="2000" i="1" baseline="-25000" dirty="0">
                <a:solidFill>
                  <a:prstClr val="black"/>
                </a:solidFill>
                <a:latin typeface="Arial" charset="0"/>
                <a:ea typeface="宋体" pitchFamily="2" charset="-122"/>
                <a:cs typeface="Times New Roman (Hebrew)" charset="0"/>
              </a:rPr>
              <a:t>OPT</a:t>
            </a:r>
            <a:r>
              <a:rPr lang="en-US" altLang="he-IL" sz="2000" i="1" dirty="0">
                <a:solidFill>
                  <a:prstClr val="black"/>
                </a:solidFill>
                <a:latin typeface="Arial" charset="0"/>
                <a:ea typeface="宋体" pitchFamily="2" charset="-122"/>
                <a:cs typeface="Times New Roman (Hebrew)" charset="0"/>
              </a:rPr>
              <a:t> = T</a:t>
            </a:r>
            <a:endParaRPr lang="en-US" altLang="he-IL" sz="2000" dirty="0">
              <a:solidFill>
                <a:prstClr val="black"/>
              </a:solidFill>
              <a:latin typeface="Arial" charset="0"/>
              <a:ea typeface="宋体" pitchFamily="2" charset="-122"/>
              <a:cs typeface="Times New Roman (Hebrew)" charset="0"/>
            </a:endParaRPr>
          </a:p>
          <a:p>
            <a:pPr marL="342900" lvl="1" indent="-342900">
              <a:buFont typeface="Arial" charset="0"/>
              <a:buChar char="•"/>
            </a:pPr>
            <a:endParaRPr lang="en-US" altLang="zh-CN" dirty="0"/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2555776" y="2276872"/>
          <a:ext cx="271463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" name="Equation" r:id="rId3" imgW="114120" imgH="139680" progId="Equation.3">
                  <p:embed/>
                </p:oleObj>
              </mc:Choice>
              <mc:Fallback>
                <p:oleObj name="Equation" r:id="rId3" imgW="114120" imgH="139680" progId="Equation.3">
                  <p:embed/>
                  <p:pic>
                    <p:nvPicPr>
                      <p:cNvPr id="6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2276872"/>
                        <a:ext cx="271463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AutoShape 4"/>
          <p:cNvSpPr>
            <a:spLocks noChangeArrowheads="1"/>
          </p:cNvSpPr>
          <p:nvPr/>
        </p:nvSpPr>
        <p:spPr bwMode="auto">
          <a:xfrm rot="5400000">
            <a:off x="3867311" y="3408387"/>
            <a:ext cx="648866" cy="47248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graphicFrame>
        <p:nvGraphicFramePr>
          <p:cNvPr id="8" name="Object 5"/>
          <p:cNvGraphicFramePr>
            <a:graphicFrameLocks noChangeAspect="1"/>
          </p:cNvGraphicFramePr>
          <p:nvPr/>
        </p:nvGraphicFramePr>
        <p:xfrm>
          <a:off x="2350089" y="4172376"/>
          <a:ext cx="3857625" cy="69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" name="Equation" r:id="rId5" imgW="1714320" imgH="317160" progId="Equation.3">
                  <p:embed/>
                </p:oleObj>
              </mc:Choice>
              <mc:Fallback>
                <p:oleObj name="Equation" r:id="rId5" imgW="1714320" imgH="317160" progId="Equation.3">
                  <p:embed/>
                  <p:pic>
                    <p:nvPicPr>
                      <p:cNvPr id="8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0089" y="4172376"/>
                        <a:ext cx="3857625" cy="696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7136401" y="4934376"/>
            <a:ext cx="152400" cy="15240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207714" y="2613422"/>
            <a:ext cx="2218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最坏的情况发生在第</a:t>
            </a:r>
            <a:r>
              <a:rPr lang="en-US" altLang="zh-CN" dirty="0"/>
              <a:t>T+1</a:t>
            </a:r>
            <a:r>
              <a:rPr lang="zh-CN" altLang="en-US" dirty="0"/>
              <a:t>天是最后一天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586002" y="4045748"/>
            <a:ext cx="602209" cy="891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灯片编号占位符 3">
            <a:extLst>
              <a:ext uri="{FF2B5EF4-FFF2-40B4-BE49-F238E27FC236}">
                <a16:creationId xmlns:a16="http://schemas.microsoft.com/office/drawing/2014/main" id="{851628B2-95DF-4DE0-A5A8-549F6BADF3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96075" y="6248400"/>
            <a:ext cx="2133600" cy="45720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22</a:t>
            </a:fld>
            <a:endParaRPr lang="en-US" altLang="zh-CN" dirty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93745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5A2A0-7F74-B246-8BAC-08E2FA766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Hans" altLang="en-US" dirty="0"/>
              <a:t>开拓思维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8E2BCF-2521-A746-8C7A-4465CD6D0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Hans" altLang="en-US" dirty="0"/>
              <a:t>如果有多家滑雪橇商店，每一家的租赁价格和购买价格各不相同。</a:t>
            </a:r>
            <a:endParaRPr lang="en-US" altLang="zh-Hans" dirty="0"/>
          </a:p>
          <a:p>
            <a:r>
              <a:rPr lang="zh-Hans" altLang="en-US" dirty="0"/>
              <a:t>决策何时从哪家买？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6043028-F5D3-1349-BDD0-EB483A654F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614820"/>
            <a:ext cx="3096343" cy="420122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DFDBE88-EFFC-F847-A0EB-D3730CFCD9D7}"/>
              </a:ext>
            </a:extLst>
          </p:cNvPr>
          <p:cNvSpPr txBox="1"/>
          <p:nvPr/>
        </p:nvSpPr>
        <p:spPr>
          <a:xfrm>
            <a:off x="4968044" y="2168860"/>
            <a:ext cx="32763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SIGMETRICS</a:t>
            </a:r>
            <a:r>
              <a:rPr lang="zh-Hans" altLang="en-US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Hans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</a:t>
            </a:r>
            <a:endParaRPr lang="en-US" sz="28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灯片编号占位符 3">
            <a:extLst>
              <a:ext uri="{FF2B5EF4-FFF2-40B4-BE49-F238E27FC236}">
                <a16:creationId xmlns:a16="http://schemas.microsoft.com/office/drawing/2014/main" id="{E19B17A7-13F6-4D32-8FD5-8AD3669B29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96075" y="6248400"/>
            <a:ext cx="2133600" cy="45720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23</a:t>
            </a:fld>
            <a:endParaRPr lang="en-US" altLang="zh-CN" dirty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9929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CA7C7-0CD6-D347-B98A-BB2D630F6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Hans" altLang="en-US" dirty="0"/>
              <a:t>公交还是走路？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8E3545-BC70-C745-9340-024F8F8256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Hans" altLang="en-US" dirty="0"/>
              <a:t>东大九龙湖地铁站到学校</a:t>
            </a:r>
            <a:r>
              <a:rPr lang="ja-JP" altLang="en-US" dirty="0"/>
              <a:t>内梅园宿舍</a:t>
            </a:r>
            <a:r>
              <a:rPr lang="zh-Hans" altLang="en-US" dirty="0"/>
              <a:t>，可以坐</a:t>
            </a:r>
            <a:r>
              <a:rPr lang="ja-JP" altLang="en-US" dirty="0"/>
              <a:t>接驳车</a:t>
            </a:r>
            <a:r>
              <a:rPr lang="zh-Hans" altLang="en-US" dirty="0"/>
              <a:t>也可以走路，坐</a:t>
            </a:r>
            <a:r>
              <a:rPr lang="ja-JP" altLang="en-US" dirty="0"/>
              <a:t>接驳车</a:t>
            </a:r>
            <a:r>
              <a:rPr lang="zh-Hans" altLang="en-US" dirty="0"/>
              <a:t>需要</a:t>
            </a:r>
            <a:r>
              <a:rPr lang="en-US" altLang="zh-Hans" dirty="0"/>
              <a:t>B</a:t>
            </a:r>
            <a:r>
              <a:rPr lang="en-US" altLang="zh-CN" dirty="0"/>
              <a:t>=10</a:t>
            </a:r>
            <a:r>
              <a:rPr lang="zh-Hans" altLang="en-US" dirty="0"/>
              <a:t>分钟，走路需要</a:t>
            </a:r>
            <a:r>
              <a:rPr lang="en-US" altLang="zh-Hans" dirty="0"/>
              <a:t>F</a:t>
            </a:r>
            <a:r>
              <a:rPr lang="en-US" altLang="zh-CN" dirty="0"/>
              <a:t>=30</a:t>
            </a:r>
            <a:r>
              <a:rPr lang="zh-Hans" altLang="en-US" dirty="0"/>
              <a:t>分钟。</a:t>
            </a:r>
            <a:r>
              <a:rPr lang="ja-JP" altLang="en-US" dirty="0"/>
              <a:t>假设</a:t>
            </a:r>
            <a:r>
              <a:rPr lang="zh-Hans" altLang="en-US" dirty="0"/>
              <a:t>等</a:t>
            </a:r>
            <a:r>
              <a:rPr lang="ja-JP" altLang="en-US" dirty="0"/>
              <a:t>接驳</a:t>
            </a:r>
            <a:r>
              <a:rPr lang="zh-Hans" altLang="en-US" dirty="0"/>
              <a:t>车的时间不可预测。</a:t>
            </a:r>
            <a:endParaRPr lang="en-US" altLang="zh-Hans" dirty="0"/>
          </a:p>
          <a:p>
            <a:r>
              <a:rPr lang="zh-Hans" altLang="en-US" dirty="0"/>
              <a:t>问：如何回学校</a:t>
            </a:r>
            <a:r>
              <a:rPr lang="ja-JP" altLang="en-US" dirty="0"/>
              <a:t>用时最短</a:t>
            </a:r>
            <a:r>
              <a:rPr lang="zh-Hans" altLang="en-US" dirty="0"/>
              <a:t>？</a:t>
            </a:r>
            <a:endParaRPr lang="en-US" dirty="0"/>
          </a:p>
        </p:txBody>
      </p:sp>
      <p:sp>
        <p:nvSpPr>
          <p:cNvPr id="7" name="灯片编号占位符 3">
            <a:extLst>
              <a:ext uri="{FF2B5EF4-FFF2-40B4-BE49-F238E27FC236}">
                <a16:creationId xmlns:a16="http://schemas.microsoft.com/office/drawing/2014/main" id="{DAFAED77-22BD-4B79-B583-BC31855286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96075" y="6248400"/>
            <a:ext cx="2133600" cy="45720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24</a:t>
            </a:fld>
            <a:endParaRPr lang="en-US" altLang="zh-CN" dirty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4132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D52CA5-EE94-9B43-BF94-44F7BAFAC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Hans" altLang="en-US" dirty="0"/>
              <a:t>离线策略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C8F083-C329-8D44-91E7-F94C8BE093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Hans" altLang="en-US" dirty="0"/>
              <a:t>如已知</a:t>
            </a:r>
            <a:r>
              <a:rPr lang="ja-JP" altLang="en-US" dirty="0"/>
              <a:t>接驳</a:t>
            </a:r>
            <a:r>
              <a:rPr lang="zh-Hans" altLang="en-US" dirty="0"/>
              <a:t>车</a:t>
            </a:r>
            <a:r>
              <a:rPr lang="en-US" altLang="zh-Hans" dirty="0"/>
              <a:t>F-B</a:t>
            </a:r>
            <a:r>
              <a:rPr lang="en-US" altLang="zh-CN" dirty="0"/>
              <a:t>=20</a:t>
            </a:r>
            <a:r>
              <a:rPr lang="zh-Hans" altLang="en-US" dirty="0"/>
              <a:t>分钟内到达，最好等车</a:t>
            </a:r>
            <a:endParaRPr lang="en-US" altLang="zh-Hans" dirty="0"/>
          </a:p>
          <a:p>
            <a:r>
              <a:rPr lang="zh-Hans" altLang="en-US" dirty="0"/>
              <a:t>如已知</a:t>
            </a:r>
            <a:r>
              <a:rPr lang="ja-JP" altLang="en-US" dirty="0"/>
              <a:t>接驳</a:t>
            </a:r>
            <a:r>
              <a:rPr lang="zh-Hans" altLang="en-US" dirty="0"/>
              <a:t>车</a:t>
            </a:r>
            <a:r>
              <a:rPr lang="en-US" altLang="zh-Hans" dirty="0"/>
              <a:t>F-B</a:t>
            </a:r>
            <a:r>
              <a:rPr lang="en-US" altLang="zh-CN" dirty="0"/>
              <a:t>=20</a:t>
            </a:r>
            <a:r>
              <a:rPr lang="zh-Hans" altLang="en-US" dirty="0"/>
              <a:t>分钟后到达，最好走路</a:t>
            </a:r>
            <a:endParaRPr lang="en-US" altLang="zh-Hans" dirty="0"/>
          </a:p>
          <a:p>
            <a:endParaRPr lang="en-US" dirty="0"/>
          </a:p>
          <a:p>
            <a:r>
              <a:rPr lang="zh-Hans" altLang="en-US" dirty="0"/>
              <a:t>但是，如果完全不知道呢？</a:t>
            </a:r>
            <a:endParaRPr lang="en-US" dirty="0"/>
          </a:p>
        </p:txBody>
      </p:sp>
      <p:sp>
        <p:nvSpPr>
          <p:cNvPr id="7" name="灯片编号占位符 3">
            <a:extLst>
              <a:ext uri="{FF2B5EF4-FFF2-40B4-BE49-F238E27FC236}">
                <a16:creationId xmlns:a16="http://schemas.microsoft.com/office/drawing/2014/main" id="{9EE6EECD-63FF-48EC-9D46-314285436B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96075" y="6248400"/>
            <a:ext cx="2133600" cy="45720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25</a:t>
            </a:fld>
            <a:endParaRPr lang="en-US" altLang="zh-CN" dirty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75785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10206-7F31-454F-A6E7-4AD74E236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Hans" altLang="en-US" dirty="0"/>
              <a:t>在线策略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8F72168-8A2C-F14C-B3F0-5D1054067C3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Hans" altLang="en-US" dirty="0"/>
                  <a:t>你决定：先等</a:t>
                </a:r>
                <a:r>
                  <a:rPr lang="ja-JP" altLang="en-US" dirty="0"/>
                  <a:t>车</a:t>
                </a:r>
                <a:r>
                  <a:rPr lang="en-US" altLang="zh-Hans" dirty="0"/>
                  <a:t>F-B</a:t>
                </a:r>
                <a:r>
                  <a:rPr lang="en-US" altLang="zh-CN" dirty="0"/>
                  <a:t>=20</a:t>
                </a:r>
                <a:r>
                  <a:rPr lang="zh-Hans" altLang="en-US" dirty="0"/>
                  <a:t>分钟，如果没等到，你就走回学校。</a:t>
                </a:r>
                <a:endParaRPr lang="en-US" altLang="zh-Hans" dirty="0"/>
              </a:p>
              <a:p>
                <a:r>
                  <a:rPr lang="zh-Hans" altLang="en-US" dirty="0"/>
                  <a:t>分析你的策略：</a:t>
                </a:r>
                <a:endParaRPr lang="en-US" altLang="zh-Hans" dirty="0"/>
              </a:p>
              <a:p>
                <a:pPr lvl="1"/>
                <a:r>
                  <a:rPr lang="zh-Hans" altLang="en-US" dirty="0"/>
                  <a:t>情况</a:t>
                </a:r>
                <a:r>
                  <a:rPr lang="en-US" altLang="zh-Hans" dirty="0"/>
                  <a:t>1</a:t>
                </a:r>
                <a:r>
                  <a:rPr lang="zh-Hans" altLang="en-US" dirty="0"/>
                  <a:t>：</a:t>
                </a:r>
                <a:r>
                  <a:rPr lang="ja-JP" altLang="en-US" dirty="0"/>
                  <a:t>车</a:t>
                </a:r>
                <a:r>
                  <a:rPr lang="en-US" altLang="zh-Hans" dirty="0"/>
                  <a:t>F-B</a:t>
                </a:r>
                <a:r>
                  <a:rPr lang="en-US" altLang="zh-CN" dirty="0"/>
                  <a:t>=20</a:t>
                </a:r>
                <a:r>
                  <a:rPr lang="zh-Hans" altLang="en-US" dirty="0"/>
                  <a:t>分钟内到，乘车回，策略最优</a:t>
                </a:r>
                <a:endParaRPr lang="en-US" altLang="zh-Hans" dirty="0"/>
              </a:p>
              <a:p>
                <a:pPr lvl="1"/>
                <a:r>
                  <a:rPr lang="zh-Hans" altLang="en-US" dirty="0"/>
                  <a:t>情况</a:t>
                </a:r>
                <a:r>
                  <a:rPr lang="en-US" altLang="zh-Hans" dirty="0"/>
                  <a:t>2</a:t>
                </a:r>
                <a:r>
                  <a:rPr lang="zh-Hans" altLang="en-US" dirty="0"/>
                  <a:t>：等</a:t>
                </a:r>
                <a:r>
                  <a:rPr lang="en-US" altLang="zh-Hans" dirty="0"/>
                  <a:t>F-B</a:t>
                </a:r>
                <a:r>
                  <a:rPr lang="en-US" altLang="zh-CN" dirty="0"/>
                  <a:t>=20</a:t>
                </a:r>
                <a:r>
                  <a:rPr lang="zh-Hans" altLang="en-US" dirty="0"/>
                  <a:t>分钟后，走回学校，你用</a:t>
                </a:r>
                <a:r>
                  <a:rPr lang="en-US" altLang="zh-Hans" dirty="0"/>
                  <a:t>2F-B</a:t>
                </a:r>
                <a:r>
                  <a:rPr lang="en-US" altLang="zh-CN" dirty="0"/>
                  <a:t>=50</a:t>
                </a:r>
                <a:r>
                  <a:rPr lang="zh-Hans" altLang="en-US" dirty="0"/>
                  <a:t>分钟，最优解</a:t>
                </a:r>
                <a:r>
                  <a:rPr lang="en-US" altLang="zh-Hans" dirty="0"/>
                  <a:t>OPT</a:t>
                </a:r>
                <a:r>
                  <a:rPr lang="zh-Hans" altLang="en-US" dirty="0"/>
                  <a:t>用</a:t>
                </a:r>
                <a:r>
                  <a:rPr lang="en-US" altLang="zh-Hans" dirty="0"/>
                  <a:t>F</a:t>
                </a:r>
                <a:r>
                  <a:rPr lang="en-US" altLang="zh-CN" dirty="0"/>
                  <a:t>=30</a:t>
                </a:r>
                <a:r>
                  <a:rPr lang="zh-CN" altLang="en-US" dirty="0"/>
                  <a:t>分钟</a:t>
                </a:r>
                <a:r>
                  <a:rPr lang="zh-Hans" altLang="en-US" dirty="0"/>
                  <a:t>。比例为</a:t>
                </a:r>
                <a14:m>
                  <m:oMath xmlns:m="http://schemas.openxmlformats.org/officeDocument/2006/math">
                    <m:r>
                      <a:rPr lang="en-US" altLang="zh-Hans" i="1">
                        <a:latin typeface="Cambria Math" panose="02040503050406030204" pitchFamily="18" charset="0"/>
                      </a:rPr>
                      <m:t>2−</m:t>
                    </m:r>
                    <m:f>
                      <m:fPr>
                        <m:ctrlPr>
                          <a:rPr lang="en-US" altLang="zh-Han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Han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num>
                      <m:den>
                        <m:r>
                          <a:rPr lang="en-US" altLang="zh-Han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den>
                    </m:f>
                  </m:oMath>
                </a14:m>
                <a:endParaRPr lang="en-US" altLang="zh-Hans" dirty="0"/>
              </a:p>
              <a:p>
                <a:pPr lvl="2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8F72168-8A2C-F14C-B3F0-5D1054067C3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818" t="-1418" r="-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灯片编号占位符 3">
            <a:extLst>
              <a:ext uri="{FF2B5EF4-FFF2-40B4-BE49-F238E27FC236}">
                <a16:creationId xmlns:a16="http://schemas.microsoft.com/office/drawing/2014/main" id="{AC61DC1F-0921-4ED9-AFB7-F18FDDC2824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96075" y="6248400"/>
            <a:ext cx="2133600" cy="45720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26</a:t>
            </a:fld>
            <a:endParaRPr lang="en-US" altLang="zh-CN" dirty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33745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页面调度问题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问题：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高速缓存可放</a:t>
                </a:r>
                <a:r>
                  <a:rPr lang="en-US" altLang="zh-CN" dirty="0"/>
                  <a:t>k</a:t>
                </a:r>
                <a:r>
                  <a:rPr lang="zh-CN" altLang="en-US" dirty="0"/>
                  <a:t>个页面；低速内存有多个页面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给定一个页面请求序列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𝒑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b="1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𝒑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altLang="zh-CN" b="1" i="1" smtClean="0">
                        <a:latin typeface="Cambria Math"/>
                      </a:rPr>
                      <m:t>,</m:t>
                    </m:r>
                    <m:r>
                      <a:rPr lang="en-US" altLang="zh-CN" b="1" i="1" smtClean="0">
                        <a:latin typeface="Cambria Math"/>
                        <a:ea typeface="Cambria Math"/>
                      </a:rPr>
                      <m:t>⋯,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𝒑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𝒏</m:t>
                        </m:r>
                      </m:sub>
                    </m:sSub>
                    <m:r>
                      <a:rPr lang="en-US" altLang="zh-CN" b="1" i="1" smtClean="0">
                        <a:latin typeface="Cambria Math"/>
                      </a:rPr>
                      <m:t>&gt;</m:t>
                    </m:r>
                  </m:oMath>
                </a14:m>
                <a:r>
                  <a:rPr lang="zh-CN" altLang="en-US" dirty="0"/>
                  <a:t>，当高速缓存占满的情况下，在高速缓存出现页面缺失时，选择哪个页面与低速内存页面交换，使得遇到缺失的次数最少</a:t>
                </a: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 r="-1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7609647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页面调度问题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LIFO(Last In First Out,</a:t>
                </a:r>
                <a:r>
                  <a:rPr lang="zh-CN" altLang="en-US" dirty="0"/>
                  <a:t>后进先出法</a:t>
                </a:r>
                <a:r>
                  <a:rPr lang="en-US" altLang="zh-CN" dirty="0"/>
                  <a:t>)</a:t>
                </a:r>
              </a:p>
              <a:p>
                <a:pPr lvl="1"/>
                <a:r>
                  <a:rPr lang="zh-CN" altLang="en-US" dirty="0"/>
                  <a:t>将最后放入高速缓存的页面交换出去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该方法不是 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/>
                        <a:ea typeface="黑体" pitchFamily="2" charset="-122"/>
                      </a:rPr>
                      <m:t>𝜶</m:t>
                    </m:r>
                  </m:oMath>
                </a14:m>
                <a:r>
                  <a:rPr lang="en-US" altLang="zh-CN" dirty="0">
                    <a:latin typeface="Arial" charset="0"/>
                    <a:ea typeface="黑体" pitchFamily="2" charset="-122"/>
                  </a:rPr>
                  <a:t>-competitive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算法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>
                    <a:latin typeface="Arial" charset="0"/>
                    <a:ea typeface="黑体" pitchFamily="2" charset="-122"/>
                  </a:rPr>
                  <a:t>例如页面请求序列为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&lt;</a:t>
                </a:r>
                <a:r>
                  <a:rPr lang="en-US" altLang="zh-CN" dirty="0" err="1">
                    <a:latin typeface="Arial" charset="0"/>
                    <a:ea typeface="黑体" pitchFamily="2" charset="-122"/>
                  </a:rPr>
                  <a:t>a,b,a,b,a,b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&gt;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，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dirty="0">
                    <a:latin typeface="Arial" charset="0"/>
                    <a:ea typeface="黑体" pitchFamily="2" charset="-122"/>
                  </a:rPr>
                  <a:t>假设高速缓存中页面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,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⋯,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b="1" i="1" smtClean="0">
                            <a:latin typeface="Cambria Math"/>
                          </a:rPr>
                          <m:t>𝒌</m:t>
                        </m:r>
                      </m:sub>
                    </m:sSub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不含</a:t>
                </a:r>
                <a:r>
                  <a:rPr lang="en-US" altLang="zh-CN" dirty="0" err="1">
                    <a:latin typeface="Arial" charset="0"/>
                    <a:ea typeface="黑体" pitchFamily="2" charset="-122"/>
                  </a:rPr>
                  <a:t>a,b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en-US" altLang="zh-CN" dirty="0">
                    <a:latin typeface="Arial" charset="0"/>
                    <a:ea typeface="黑体" pitchFamily="2" charset="-122"/>
                  </a:rPr>
                  <a:t>LIFO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中，每次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a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被交换进马上又被交换出，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b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也一样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dirty="0">
                    <a:latin typeface="Arial" charset="0"/>
                    <a:ea typeface="黑体" pitchFamily="2" charset="-122"/>
                  </a:rPr>
                  <a:t>最优解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OPT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里只需将</a:t>
                </a:r>
                <a:r>
                  <a:rPr lang="en-US" altLang="zh-CN" dirty="0" err="1">
                    <a:latin typeface="Arial" charset="0"/>
                    <a:ea typeface="黑体" pitchFamily="2" charset="-122"/>
                  </a:rPr>
                  <a:t>a,b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与高速缓存中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2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页面交换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8178951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页面调度问题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LFU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(Least Frequently Used,</a:t>
                </a:r>
                <a:r>
                  <a:rPr lang="zh-CN" altLang="en-US" dirty="0"/>
                  <a:t>最少访问法</a:t>
                </a:r>
                <a:r>
                  <a:rPr lang="en-US" altLang="zh-CN" dirty="0"/>
                  <a:t>)</a:t>
                </a:r>
              </a:p>
              <a:p>
                <a:pPr lvl="1"/>
                <a:r>
                  <a:rPr lang="zh-CN" altLang="en-US" dirty="0"/>
                  <a:t>将高速缓存中访问次数最少的页面交换出去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该方法不是 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/>
                        <a:ea typeface="黑体" pitchFamily="2" charset="-122"/>
                      </a:rPr>
                      <m:t>𝜶</m:t>
                    </m:r>
                  </m:oMath>
                </a14:m>
                <a:r>
                  <a:rPr lang="en-US" altLang="zh-CN" dirty="0">
                    <a:latin typeface="Arial" charset="0"/>
                    <a:ea typeface="黑体" pitchFamily="2" charset="-122"/>
                  </a:rPr>
                  <a:t>-competitive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算法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>
                    <a:latin typeface="Arial" charset="0"/>
                    <a:ea typeface="黑体" pitchFamily="2" charset="-122"/>
                  </a:rPr>
                  <a:t>例如页面请求序列为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&lt;</a:t>
                </a:r>
                <a:r>
                  <a:rPr lang="en-US" altLang="zh-CN" dirty="0" err="1">
                    <a:latin typeface="Arial" charset="0"/>
                    <a:ea typeface="黑体" pitchFamily="2" charset="-122"/>
                  </a:rPr>
                  <a:t>a,b,a,b,a,b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&gt;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，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dirty="0">
                    <a:latin typeface="Arial" charset="0"/>
                    <a:ea typeface="黑体" pitchFamily="2" charset="-122"/>
                  </a:rPr>
                  <a:t>假设高速缓存中页面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,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⋯,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𝒌</m:t>
                        </m:r>
                      </m:sub>
                    </m:sSub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访问次数均大于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1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，且不含</a:t>
                </a:r>
                <a:r>
                  <a:rPr lang="en-US" altLang="zh-CN" dirty="0" err="1">
                    <a:latin typeface="Arial" charset="0"/>
                    <a:ea typeface="黑体" pitchFamily="2" charset="-122"/>
                  </a:rPr>
                  <a:t>a,b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en-US" altLang="zh-CN" dirty="0">
                    <a:latin typeface="Arial" charset="0"/>
                    <a:ea typeface="黑体" pitchFamily="2" charset="-122"/>
                  </a:rPr>
                  <a:t>LFU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中，每次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a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被交换进马上又被交换出，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b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也一样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dirty="0">
                    <a:latin typeface="Arial" charset="0"/>
                    <a:ea typeface="黑体" pitchFamily="2" charset="-122"/>
                  </a:rPr>
                  <a:t>最优解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OPT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里只需将</a:t>
                </a:r>
                <a:r>
                  <a:rPr lang="en-US" altLang="zh-CN" dirty="0" err="1">
                    <a:latin typeface="Arial" charset="0"/>
                    <a:ea typeface="黑体" pitchFamily="2" charset="-122"/>
                  </a:rPr>
                  <a:t>a,b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与高速缓存中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2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页面交换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29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030649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在线算法基本概念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前面介绍的算法</a:t>
            </a:r>
            <a:endParaRPr lang="en-US" altLang="zh-CN" dirty="0"/>
          </a:p>
          <a:p>
            <a:pPr lvl="1"/>
            <a:r>
              <a:rPr lang="zh-CN" altLang="en-US" dirty="0"/>
              <a:t>在算法执行之前整个输入数据</a:t>
            </a:r>
            <a:endParaRPr lang="en-US" altLang="zh-CN" dirty="0"/>
          </a:p>
          <a:p>
            <a:r>
              <a:rPr lang="zh-CN" altLang="en-US" dirty="0"/>
              <a:t>实际应用存在不满足上述条件的情况</a:t>
            </a:r>
            <a:endParaRPr lang="en-US" altLang="zh-CN" dirty="0"/>
          </a:p>
          <a:p>
            <a:pPr lvl="1" algn="just"/>
            <a:r>
              <a:rPr lang="zh-CN" altLang="en-US" dirty="0"/>
              <a:t>磁盘调度问题</a:t>
            </a:r>
          </a:p>
          <a:p>
            <a:pPr lvl="1" algn="just"/>
            <a:r>
              <a:rPr lang="zh-CN" altLang="en-US" dirty="0"/>
              <a:t>操作系统的页面调度问题</a:t>
            </a:r>
          </a:p>
          <a:p>
            <a:pPr lvl="1" algn="just"/>
            <a:r>
              <a:rPr lang="en-US" altLang="zh-CN" dirty="0"/>
              <a:t>Data streams</a:t>
            </a:r>
          </a:p>
          <a:p>
            <a:pPr lvl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E6C03A-3073-401C-B837-061925A82BB2}" type="slidenum">
              <a:rPr lang="en-US" altLang="zh-CN" smtClean="0"/>
              <a:pPr>
                <a:defRPr/>
              </a:pPr>
              <a:t>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65986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页面调度问题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LRU</a:t>
            </a:r>
            <a:r>
              <a:rPr lang="zh-CN" altLang="en-US" dirty="0"/>
              <a:t> </a:t>
            </a:r>
            <a:r>
              <a:rPr lang="en-US" altLang="zh-CN" dirty="0"/>
              <a:t>(Least Recently Used,</a:t>
            </a:r>
            <a:r>
              <a:rPr lang="zh-CN" altLang="en-US" dirty="0"/>
              <a:t>最旧访问法</a:t>
            </a:r>
            <a:r>
              <a:rPr lang="en-US" altLang="zh-CN" dirty="0"/>
              <a:t>)</a:t>
            </a:r>
          </a:p>
          <a:p>
            <a:pPr lvl="1"/>
            <a:r>
              <a:rPr lang="zh-CN" altLang="en-US" dirty="0"/>
              <a:t>将高速缓存中最早访问的页面交换出去</a:t>
            </a:r>
            <a:endParaRPr lang="en-US" altLang="zh-CN" dirty="0"/>
          </a:p>
          <a:p>
            <a:pPr lvl="1"/>
            <a:r>
              <a:rPr lang="en-US" altLang="zh-CN" dirty="0"/>
              <a:t>k=3</a:t>
            </a:r>
            <a:r>
              <a:rPr lang="zh-CN" altLang="en-US" dirty="0"/>
              <a:t>，页面请求序列</a:t>
            </a:r>
            <a:r>
              <a:rPr lang="en-US" altLang="zh-CN" dirty="0"/>
              <a:t>&lt;4,3,4,2,3,1,4,2&gt;</a:t>
            </a:r>
            <a:r>
              <a:rPr lang="zh-CN" altLang="en-US" dirty="0"/>
              <a:t>，</a:t>
            </a:r>
            <a:r>
              <a:rPr lang="en-US" altLang="zh-CN" dirty="0"/>
              <a:t>LRU</a:t>
            </a:r>
            <a:r>
              <a:rPr lang="zh-CN" altLang="en-US" dirty="0"/>
              <a:t>过程</a:t>
            </a:r>
            <a:endParaRPr lang="en-US" altLang="zh-CN" dirty="0"/>
          </a:p>
          <a:p>
            <a:pPr lvl="1"/>
            <a:r>
              <a:rPr lang="en-US" altLang="zh-CN" dirty="0"/>
              <a:t>4</a:t>
            </a:r>
          </a:p>
          <a:p>
            <a:pPr lvl="1"/>
            <a:r>
              <a:rPr lang="en-US" altLang="zh-CN" dirty="0"/>
              <a:t>4 3</a:t>
            </a:r>
          </a:p>
          <a:p>
            <a:pPr lvl="1"/>
            <a:r>
              <a:rPr lang="en-US" altLang="zh-CN" dirty="0"/>
              <a:t>3 4</a:t>
            </a:r>
          </a:p>
          <a:p>
            <a:pPr lvl="1"/>
            <a:r>
              <a:rPr lang="en-US" altLang="zh-CN" dirty="0"/>
              <a:t>3 4 2</a:t>
            </a:r>
          </a:p>
          <a:p>
            <a:pPr lvl="1"/>
            <a:r>
              <a:rPr lang="en-US" altLang="zh-CN" dirty="0"/>
              <a:t>4 2 3</a:t>
            </a:r>
          </a:p>
          <a:p>
            <a:pPr lvl="1"/>
            <a:r>
              <a:rPr lang="en-US" altLang="zh-CN" dirty="0"/>
              <a:t>2 3 1</a:t>
            </a:r>
          </a:p>
          <a:p>
            <a:pPr lvl="1"/>
            <a:r>
              <a:rPr lang="en-US" altLang="zh-CN" dirty="0"/>
              <a:t>3 1 4</a:t>
            </a:r>
          </a:p>
          <a:p>
            <a:pPr lvl="1"/>
            <a:r>
              <a:rPr lang="en-US" altLang="zh-CN" dirty="0"/>
              <a:t>1 4 2</a:t>
            </a:r>
          </a:p>
          <a:p>
            <a:pPr lvl="1"/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110164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页面调度问题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LRU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(Least Recently Used,</a:t>
                </a:r>
                <a:r>
                  <a:rPr lang="zh-CN" altLang="en-US" dirty="0"/>
                  <a:t>最旧访问法</a:t>
                </a:r>
                <a:r>
                  <a:rPr lang="en-US" altLang="zh-CN" dirty="0"/>
                  <a:t>)</a:t>
                </a:r>
              </a:p>
              <a:p>
                <a:pPr lvl="1"/>
                <a:r>
                  <a:rPr lang="zh-CN" altLang="en-US" dirty="0"/>
                  <a:t>将高速缓存中最早访问的页面交换出去</a:t>
                </a:r>
                <a:endParaRPr lang="en-US" altLang="zh-CN" dirty="0"/>
              </a:p>
              <a:p>
                <a:pPr lvl="1"/>
                <a:r>
                  <a:rPr lang="zh-CN" altLang="en-US" dirty="0"/>
                  <a:t>该方法是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𝒌</m:t>
                    </m:r>
                  </m:oMath>
                </a14:m>
                <a:r>
                  <a:rPr lang="en-US" altLang="zh-CN" dirty="0">
                    <a:latin typeface="Arial" charset="0"/>
                    <a:ea typeface="黑体" pitchFamily="2" charset="-122"/>
                  </a:rPr>
                  <a:t>-competitive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算法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>
                    <a:latin typeface="Arial" charset="0"/>
                    <a:ea typeface="黑体" pitchFamily="2" charset="-122"/>
                  </a:rPr>
                  <a:t>证明：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2"/>
                <a:r>
                  <a:rPr lang="zh-CN" altLang="en-US" sz="2000" dirty="0"/>
                  <a:t>将</a:t>
                </a:r>
                <a:r>
                  <a:rPr lang="en-US" altLang="zh-CN" sz="2000" dirty="0"/>
                  <a:t>LRU</a:t>
                </a:r>
                <a:r>
                  <a:rPr lang="zh-CN" altLang="en-US" sz="2000" dirty="0"/>
                  <a:t>算法调度过程分为多个阶段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latin typeface="Cambria Math"/>
                          </a:rPr>
                          <m:t>𝒔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latin typeface="Cambria Math"/>
                          </a:rPr>
                          <m:t>𝒔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</a:rPr>
                      <m:t>,</m:t>
                    </m:r>
                    <m:r>
                      <a:rPr lang="en-US" altLang="zh-CN" sz="2000" i="1">
                        <a:latin typeface="Cambria Math"/>
                        <a:ea typeface="Cambria Math"/>
                      </a:rPr>
                      <m:t>⋯,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latin typeface="Cambria Math"/>
                          </a:rPr>
                          <m:t>𝒔</m:t>
                        </m:r>
                      </m:e>
                      <m:sub>
                        <m:r>
                          <a:rPr lang="en-US" altLang="zh-CN" sz="2000" b="1" i="1" smtClean="0">
                            <a:latin typeface="Cambria Math"/>
                          </a:rPr>
                          <m:t>𝒎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</a:rPr>
                      <m:t>&gt; </m:t>
                    </m:r>
                  </m:oMath>
                </a14:m>
                <a:r>
                  <a:rPr lang="zh-CN" altLang="en-US" sz="2000" dirty="0"/>
                  <a:t>，第</a:t>
                </a:r>
                <a:r>
                  <a:rPr lang="en-US" altLang="zh-CN" sz="2000" dirty="0"/>
                  <a:t>1</a:t>
                </a:r>
                <a:r>
                  <a:rPr lang="zh-CN" altLang="en-US" sz="2000" dirty="0"/>
                  <a:t>个阶段页面缺失数不多于</a:t>
                </a:r>
                <a:r>
                  <a:rPr lang="en-US" altLang="zh-CN" sz="2000" dirty="0"/>
                  <a:t>k</a:t>
                </a:r>
                <a:r>
                  <a:rPr lang="zh-CN" altLang="en-US" sz="2000" dirty="0"/>
                  <a:t>，后面所有阶段页面缺失数等于</a:t>
                </a:r>
                <a:r>
                  <a:rPr lang="en-US" altLang="zh-CN" sz="2000" dirty="0"/>
                  <a:t>k</a:t>
                </a:r>
              </a:p>
              <a:p>
                <a:pPr lvl="2"/>
                <a:r>
                  <a:rPr lang="zh-CN" altLang="en-US" sz="2000" dirty="0"/>
                  <a:t>只要证明</a:t>
                </a:r>
                <a:r>
                  <a:rPr lang="en-US" altLang="zh-CN" sz="2000" dirty="0"/>
                  <a:t>OPT</a:t>
                </a:r>
                <a:r>
                  <a:rPr lang="zh-CN" altLang="en-US" sz="2000" dirty="0"/>
                  <a:t>中每一阶段至少需要交换</a:t>
                </a:r>
                <a:r>
                  <a:rPr lang="en-US" altLang="zh-CN" sz="2000" dirty="0"/>
                  <a:t>1</a:t>
                </a:r>
                <a:r>
                  <a:rPr lang="zh-CN" altLang="en-US" sz="2000" dirty="0"/>
                  <a:t>次，就可得证明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/>
                        <a:ea typeface="黑体" pitchFamily="2" charset="-122"/>
                      </a:rPr>
                      <m:t>𝒌</m:t>
                    </m:r>
                  </m:oMath>
                </a14:m>
                <a:r>
                  <a:rPr lang="en-US" altLang="zh-CN" sz="2000" dirty="0">
                    <a:latin typeface="Arial" charset="0"/>
                    <a:ea typeface="黑体" pitchFamily="2" charset="-122"/>
                  </a:rPr>
                  <a:t>-competitive</a:t>
                </a:r>
              </a:p>
              <a:p>
                <a:pPr lvl="3"/>
                <a:r>
                  <a:rPr lang="zh-CN" altLang="en-US" dirty="0">
                    <a:latin typeface="Arial" charset="0"/>
                    <a:ea typeface="黑体" pitchFamily="2" charset="-122"/>
                  </a:rPr>
                  <a:t>否则的话，第</a:t>
                </a:r>
                <a:r>
                  <a:rPr lang="en-US" altLang="zh-CN" dirty="0" err="1">
                    <a:latin typeface="Arial" charset="0"/>
                    <a:ea typeface="黑体" pitchFamily="2" charset="-122"/>
                  </a:rPr>
                  <a:t>i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阶段，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OPT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所有页面都在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cache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中，则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LRU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不可能缺失数等于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k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次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96" t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287524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8245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8966" y="5773395"/>
            <a:ext cx="180020" cy="369332"/>
          </a:xfrm>
          <a:prstGeom prst="rect">
            <a:avLst/>
          </a:prstGeom>
          <a:solidFill>
            <a:srgbClr val="0066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8986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8244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88965" y="5773395"/>
            <a:ext cx="180020" cy="369332"/>
          </a:xfrm>
          <a:prstGeom prst="rect">
            <a:avLst/>
          </a:prstGeom>
          <a:solidFill>
            <a:srgbClr val="0066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69686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49706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36772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17493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98214" y="5773395"/>
            <a:ext cx="180020" cy="369332"/>
          </a:xfrm>
          <a:prstGeom prst="rect">
            <a:avLst/>
          </a:prstGeom>
          <a:solidFill>
            <a:srgbClr val="0066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78234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55276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35997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16718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96738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84588" y="5773395"/>
            <a:ext cx="180020" cy="369332"/>
          </a:xfrm>
          <a:prstGeom prst="rect">
            <a:avLst/>
          </a:prstGeom>
          <a:solidFill>
            <a:srgbClr val="0066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365309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46030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26050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05926" y="5773395"/>
            <a:ext cx="180020" cy="369332"/>
          </a:xfrm>
          <a:prstGeom prst="rect">
            <a:avLst/>
          </a:prstGeom>
          <a:solidFill>
            <a:srgbClr val="0066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86647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67368" y="5773395"/>
            <a:ext cx="180020" cy="369332"/>
          </a:xfrm>
          <a:prstGeom prst="rect">
            <a:avLst/>
          </a:prstGeom>
          <a:solidFill>
            <a:srgbClr val="0066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447388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624604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805325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86046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66066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345324" y="5773395"/>
            <a:ext cx="180020" cy="369332"/>
          </a:xfrm>
          <a:prstGeom prst="rect">
            <a:avLst/>
          </a:prstGeom>
          <a:solidFill>
            <a:srgbClr val="0066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526045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06766" y="5773395"/>
            <a:ext cx="180020" cy="369332"/>
          </a:xfrm>
          <a:prstGeom prst="rect">
            <a:avLst/>
          </a:prstGeom>
          <a:solidFill>
            <a:srgbClr val="0066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886786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074553" y="5773395"/>
            <a:ext cx="180020" cy="369332"/>
          </a:xfrm>
          <a:prstGeom prst="rect">
            <a:avLst/>
          </a:prstGeom>
          <a:solidFill>
            <a:srgbClr val="0066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254573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35294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15314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792356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973077" y="5773395"/>
            <a:ext cx="180020" cy="369332"/>
          </a:xfrm>
          <a:prstGeom prst="rect">
            <a:avLst/>
          </a:prstGeom>
          <a:solidFill>
            <a:srgbClr val="0066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153798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333818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521668" y="5773395"/>
            <a:ext cx="180020" cy="369332"/>
          </a:xfrm>
          <a:prstGeom prst="rect">
            <a:avLst/>
          </a:prstGeom>
          <a:solidFill>
            <a:srgbClr val="0066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702389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883110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063130" y="5773395"/>
            <a:ext cx="180020" cy="369332"/>
          </a:xfrm>
          <a:prstGeom prst="rect">
            <a:avLst/>
          </a:prstGeom>
          <a:solidFill>
            <a:srgbClr val="0066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243006" y="5773395"/>
            <a:ext cx="180020" cy="369332"/>
          </a:xfrm>
          <a:prstGeom prst="rect">
            <a:avLst/>
          </a:prstGeom>
          <a:solidFill>
            <a:srgbClr val="0066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423727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604448" y="5773395"/>
            <a:ext cx="180020" cy="369332"/>
          </a:xfrm>
          <a:prstGeom prst="rect">
            <a:avLst/>
          </a:prstGeom>
          <a:solidFill>
            <a:srgbClr val="0066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784468" y="5773395"/>
            <a:ext cx="180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</a:pPr>
            <a:endParaRPr lang="zh-CN" altLang="en-US" b="1" dirty="0">
              <a:solidFill>
                <a:srgbClr val="000099"/>
              </a:solidFill>
              <a:ea typeface="黑体" pitchFamily="49" charset="-122"/>
            </a:endParaRPr>
          </a:p>
        </p:txBody>
      </p:sp>
      <p:cxnSp>
        <p:nvCxnSpPr>
          <p:cNvPr id="54" name="直接连接符 53"/>
          <p:cNvCxnSpPr/>
          <p:nvPr/>
        </p:nvCxnSpPr>
        <p:spPr bwMode="auto">
          <a:xfrm>
            <a:off x="1549706" y="5553236"/>
            <a:ext cx="0" cy="792088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 bwMode="auto">
          <a:xfrm>
            <a:off x="4627408" y="5553236"/>
            <a:ext cx="0" cy="792088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 bwMode="auto">
          <a:xfrm>
            <a:off x="7333818" y="5562017"/>
            <a:ext cx="0" cy="792088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矩形 56"/>
              <p:cNvSpPr/>
              <p:nvPr/>
            </p:nvSpPr>
            <p:spPr>
              <a:xfrm>
                <a:off x="2951820" y="6066073"/>
                <a:ext cx="47153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1" i="1">
                              <a:latin typeface="Cambria Math"/>
                            </a:rPr>
                            <m:t>𝒔</m:t>
                          </m:r>
                        </m:e>
                        <m:sub>
                          <m:r>
                            <a:rPr lang="en-US" altLang="zh-CN" b="1" i="1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zh-CN" altLang="en-US" b="1" dirty="0"/>
              </a:p>
            </p:txBody>
          </p:sp>
        </mc:Choice>
        <mc:Fallback>
          <p:sp>
            <p:nvSpPr>
              <p:cNvPr id="57" name="矩形 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1820" y="6066073"/>
                <a:ext cx="471539" cy="369332"/>
              </a:xfrm>
              <a:prstGeom prst="rect">
                <a:avLst/>
              </a:prstGeom>
              <a:blipFill>
                <a:blip r:embed="rId3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8" name="矩形 57"/>
              <p:cNvSpPr/>
              <p:nvPr/>
            </p:nvSpPr>
            <p:spPr>
              <a:xfrm>
                <a:off x="771633" y="6066073"/>
                <a:ext cx="47474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1" i="1">
                              <a:latin typeface="Cambria Math"/>
                            </a:rPr>
                            <m:t>𝒔</m:t>
                          </m:r>
                        </m:e>
                        <m:sub>
                          <m:r>
                            <a:rPr lang="en-US" altLang="zh-CN" b="1" i="1"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zh-CN" altLang="en-US" b="1" dirty="0"/>
              </a:p>
            </p:txBody>
          </p:sp>
        </mc:Choice>
        <mc:Fallback>
          <p:sp>
            <p:nvSpPr>
              <p:cNvPr id="58" name="矩形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633" y="6066073"/>
                <a:ext cx="474745" cy="369332"/>
              </a:xfrm>
              <a:prstGeom prst="rect">
                <a:avLst/>
              </a:prstGeom>
              <a:blipFill>
                <a:blip r:embed="rId4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9" name="矩形 58"/>
              <p:cNvSpPr/>
              <p:nvPr/>
            </p:nvSpPr>
            <p:spPr>
              <a:xfrm>
                <a:off x="5760132" y="6066073"/>
                <a:ext cx="47153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1" i="1">
                              <a:latin typeface="Cambria Math"/>
                            </a:rPr>
                            <m:t>𝒔</m:t>
                          </m:r>
                        </m:e>
                        <m:sub>
                          <m:r>
                            <a:rPr lang="en-US" altLang="zh-CN" b="1" i="1" smtClean="0">
                              <a:latin typeface="Cambria Math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zh-CN" altLang="en-US" b="1" dirty="0"/>
              </a:p>
            </p:txBody>
          </p:sp>
        </mc:Choice>
        <mc:Fallback>
          <p:sp>
            <p:nvSpPr>
              <p:cNvPr id="59" name="矩形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132" y="6066073"/>
                <a:ext cx="471539" cy="369332"/>
              </a:xfrm>
              <a:prstGeom prst="rect">
                <a:avLst/>
              </a:prstGeom>
              <a:blipFill>
                <a:blip r:embed="rId5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矩形 59"/>
              <p:cNvSpPr/>
              <p:nvPr/>
            </p:nvSpPr>
            <p:spPr>
              <a:xfrm>
                <a:off x="7992380" y="6066073"/>
                <a:ext cx="47474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1" i="1">
                              <a:latin typeface="Cambria Math"/>
                            </a:rPr>
                            <m:t>𝒔</m:t>
                          </m:r>
                        </m:e>
                        <m:sub>
                          <m:r>
                            <a:rPr lang="en-US" altLang="zh-CN" b="1" i="1" smtClean="0">
                              <a:latin typeface="Cambria Math"/>
                            </a:rPr>
                            <m:t>𝟒</m:t>
                          </m:r>
                        </m:sub>
                      </m:sSub>
                    </m:oMath>
                  </m:oMathPara>
                </a14:m>
                <a:endParaRPr lang="zh-CN" altLang="en-US" b="1" dirty="0"/>
              </a:p>
            </p:txBody>
          </p:sp>
        </mc:Choice>
        <mc:Fallback>
          <p:sp>
            <p:nvSpPr>
              <p:cNvPr id="60" name="矩形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2380" y="6066073"/>
                <a:ext cx="474745" cy="369332"/>
              </a:xfrm>
              <a:prstGeom prst="rect">
                <a:avLst/>
              </a:prstGeom>
              <a:blipFill>
                <a:blip r:embed="rId6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5036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在线算法基本概念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>
                    <a:latin typeface="Arial" charset="0"/>
                    <a:ea typeface="黑体" pitchFamily="2" charset="-122"/>
                  </a:rPr>
                  <a:t>竞争比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>
                    <a:latin typeface="Arial" charset="0"/>
                    <a:ea typeface="黑体" pitchFamily="2" charset="-122"/>
                  </a:rPr>
                  <a:t>设在线算法代价为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𝑨</m:t>
                    </m:r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，离线最优算法代价为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𝑶𝑷𝑻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 </m:t>
                    </m:r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，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  <a:p>
                <a:pPr lvl="1"/>
                <a:r>
                  <a:rPr lang="zh-CN" altLang="en-US" dirty="0">
                    <a:latin typeface="Arial" charset="0"/>
                    <a:ea typeface="黑体" pitchFamily="2" charset="-122"/>
                  </a:rPr>
                  <a:t>若存在非负常数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/>
                        <a:ea typeface="黑体" pitchFamily="2" charset="-122"/>
                      </a:rPr>
                      <m:t>𝜶</m:t>
                    </m:r>
                  </m:oMath>
                </a14:m>
                <a:r>
                  <a:rPr lang="en-US" altLang="zh-CN" dirty="0">
                    <a:latin typeface="Arial" charset="0"/>
                    <a:ea typeface="黑体" pitchFamily="2" charset="-122"/>
                  </a:rPr>
                  <a:t> </a:t>
                </a:r>
                <a:r>
                  <a:rPr lang="zh-CN" altLang="en-US" dirty="0">
                    <a:latin typeface="Arial" charset="0"/>
                    <a:ea typeface="黑体" pitchFamily="2" charset="-122"/>
                  </a:rPr>
                  <a:t>和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𝒄</m:t>
                    </m:r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 </m:t>
                    </m:r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，使得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黑体" pitchFamily="2" charset="-122"/>
                      </a:rPr>
                      <m:t>𝑨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≤</m:t>
                    </m:r>
                    <m:r>
                      <a:rPr lang="zh-CN" altLang="en-US" i="1">
                        <a:latin typeface="Cambria Math"/>
                        <a:ea typeface="黑体" pitchFamily="2" charset="-122"/>
                      </a:rPr>
                      <m:t>𝜶</m:t>
                    </m:r>
                    <m:r>
                      <a:rPr lang="zh-CN" altLang="en-US" i="1" smtClean="0">
                        <a:latin typeface="Cambria Math"/>
                        <a:ea typeface="黑体" pitchFamily="2" charset="-122"/>
                      </a:rPr>
                      <m:t>∙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𝑶𝑷𝑻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+</m:t>
                    </m:r>
                    <m:r>
                      <a:rPr lang="en-US" altLang="zh-CN" b="1" i="1" smtClean="0">
                        <a:latin typeface="Cambria Math"/>
                        <a:ea typeface="黑体" pitchFamily="2" charset="-122"/>
                      </a:rPr>
                      <m:t>𝒄</m:t>
                    </m:r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，则称 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/>
                        <a:ea typeface="黑体" pitchFamily="2" charset="-122"/>
                      </a:rPr>
                      <m:t>𝜶</m:t>
                    </m:r>
                  </m:oMath>
                </a14:m>
                <a:r>
                  <a:rPr lang="zh-CN" altLang="en-US" dirty="0">
                    <a:latin typeface="Arial" charset="0"/>
                    <a:ea typeface="黑体" pitchFamily="2" charset="-122"/>
                  </a:rPr>
                  <a:t> 为该在线算法的竞争比 </a:t>
                </a:r>
                <a:r>
                  <a:rPr lang="en-US" altLang="zh-CN" dirty="0">
                    <a:latin typeface="Arial" charset="0"/>
                    <a:ea typeface="黑体" pitchFamily="2" charset="-122"/>
                  </a:rPr>
                  <a:t>(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/>
                        <a:ea typeface="黑体" pitchFamily="2" charset="-122"/>
                      </a:rPr>
                      <m:t>𝜶</m:t>
                    </m:r>
                  </m:oMath>
                </a14:m>
                <a:r>
                  <a:rPr lang="en-US" altLang="zh-CN" dirty="0">
                    <a:latin typeface="Arial" charset="0"/>
                    <a:ea typeface="黑体" pitchFamily="2" charset="-122"/>
                  </a:rPr>
                  <a:t>-competitive)</a:t>
                </a:r>
              </a:p>
              <a:p>
                <a:pPr lvl="1"/>
                <a:r>
                  <a:rPr lang="zh-CN" altLang="en-US" dirty="0"/>
                  <a:t>当在线算法的竞争比不可能再改进时， 称其为最优在线算法</a:t>
                </a:r>
                <a:endParaRPr lang="en-US" altLang="zh-CN" dirty="0">
                  <a:latin typeface="Arial" charset="0"/>
                  <a:ea typeface="黑体" pitchFamily="2" charset="-122"/>
                </a:endParaRPr>
              </a:p>
            </p:txBody>
          </p:sp>
        </mc:Choice>
        <mc:Fallback xmlns="">
          <p:sp>
            <p:nvSpPr>
              <p:cNvPr id="8195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2308" r="-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4</a:t>
            </a:fld>
            <a:endParaRPr lang="en-US" altLang="zh-CN" dirty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5584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摘麦穗问题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苏格拉底带弟子们来到一片麦田，让他们在田间小路走过，每人选摘一支最大的麦穗，不能走回头路，且只能摘一枝。</a:t>
            </a:r>
            <a:endParaRPr lang="en-US" altLang="zh-CN" dirty="0"/>
          </a:p>
          <a:p>
            <a:pPr marL="0" indent="0" algn="r">
              <a:buNone/>
            </a:pPr>
            <a:r>
              <a:rPr lang="en-US" altLang="zh-CN" sz="2400" dirty="0"/>
              <a:t>——《</a:t>
            </a:r>
            <a:r>
              <a:rPr lang="zh-CN" altLang="en-US" sz="2400" dirty="0"/>
              <a:t>最大的麦穗</a:t>
            </a:r>
            <a:r>
              <a:rPr lang="en-US" altLang="zh-CN" sz="2400" dirty="0"/>
              <a:t>》</a:t>
            </a:r>
            <a:r>
              <a:rPr lang="zh-CN" altLang="en-US" sz="2400" dirty="0"/>
              <a:t>苏教版小学语文</a:t>
            </a:r>
            <a:endParaRPr lang="en-US" altLang="zh-CN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3CAF78-3DDA-D140-8B9A-924F29253C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73" y="3487946"/>
            <a:ext cx="3004869" cy="190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6F286A0-D812-C341-A610-CD3F8F2BE5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7884" y="3452008"/>
            <a:ext cx="2073360" cy="190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ED82E42-CDED-6347-8991-CCED5CC485E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925" y="3455150"/>
            <a:ext cx="2862000" cy="1908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92E1B0D-A419-C748-BD90-341C922F86B7}"/>
              </a:ext>
            </a:extLst>
          </p:cNvPr>
          <p:cNvSpPr txBox="1"/>
          <p:nvPr/>
        </p:nvSpPr>
        <p:spPr>
          <a:xfrm>
            <a:off x="669282" y="5481228"/>
            <a:ext cx="2363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Hans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哪个企业的工作</a:t>
            </a:r>
            <a:r>
              <a:rPr lang="en-US" altLang="zh-Han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Offer</a:t>
            </a:r>
            <a:endParaRPr 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0F30DAA-3A16-D64C-A091-1CBB112E24DC}"/>
              </a:ext>
            </a:extLst>
          </p:cNvPr>
          <p:cNvSpPr txBox="1"/>
          <p:nvPr/>
        </p:nvSpPr>
        <p:spPr>
          <a:xfrm>
            <a:off x="3568080" y="548122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Hans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进哪位老师实验室</a:t>
            </a:r>
            <a:endParaRPr 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5FBA25-6C6B-4441-A7B4-542083EF4BAB}"/>
              </a:ext>
            </a:extLst>
          </p:cNvPr>
          <p:cNvSpPr txBox="1"/>
          <p:nvPr/>
        </p:nvSpPr>
        <p:spPr>
          <a:xfrm>
            <a:off x="6265812" y="548122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Hans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选择和谁深入交往</a:t>
            </a:r>
            <a:endParaRPr 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" name="灯片编号占位符 3">
            <a:extLst>
              <a:ext uri="{FF2B5EF4-FFF2-40B4-BE49-F238E27FC236}">
                <a16:creationId xmlns:a16="http://schemas.microsoft.com/office/drawing/2014/main" id="{0D98FD56-A960-4260-B951-2B0EF6F4A6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96075" y="6248400"/>
            <a:ext cx="2133600" cy="45720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5</a:t>
            </a:fld>
            <a:endParaRPr lang="en-US" altLang="zh-CN" dirty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6742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C72BB-B425-584E-8AC4-954F73811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Hans" altLang="en-US" dirty="0"/>
              <a:t>摘麦穗的真谛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20147D-5615-F847-8A3F-4EB75E918C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时光不会倒流，人生只是单行线。不论是升学、就业，追求爱情、建立婚姻等等，我们眼前都晃动着许多的麦穗，这时需要拥有一双慧眼，从众多的麦穗中择其大者而取之。</a:t>
            </a:r>
            <a:endParaRPr lang="en-US" altLang="zh-CN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A311A1-9D16-514F-A5DB-7025E1014C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544" y="3392996"/>
            <a:ext cx="1476164" cy="2658226"/>
          </a:xfrm>
          <a:prstGeom prst="rect">
            <a:avLst/>
          </a:prstGeom>
        </p:spPr>
      </p:pic>
      <p:sp>
        <p:nvSpPr>
          <p:cNvPr id="8" name="灯片编号占位符 3">
            <a:extLst>
              <a:ext uri="{FF2B5EF4-FFF2-40B4-BE49-F238E27FC236}">
                <a16:creationId xmlns:a16="http://schemas.microsoft.com/office/drawing/2014/main" id="{AAD2C5F2-9490-45F8-AFBF-DC6AAB3148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96075" y="6248400"/>
            <a:ext cx="2133600" cy="45720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6</a:t>
            </a:fld>
            <a:endParaRPr lang="en-US" altLang="zh-CN" dirty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0899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6D4BD-C8F2-7846-9FB3-D1E181E2D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摘麦穗问题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033EA-4FB7-A74F-B0B9-7B6B7654D5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Hans" altLang="en-US" dirty="0"/>
              <a:t>假设田间小路旁边一共有 </a:t>
            </a:r>
            <a:r>
              <a:rPr lang="en-US" altLang="zh-Hans" i="1" dirty="0"/>
              <a:t>n</a:t>
            </a:r>
            <a:r>
              <a:rPr lang="zh-Hans" altLang="en-US" i="1" dirty="0"/>
              <a:t> </a:t>
            </a:r>
            <a:r>
              <a:rPr lang="zh-Hans" altLang="en-US" dirty="0"/>
              <a:t>只麦穗可以选择，最大麦穗出现在任何位置的概率均等，问如何摘下最大的麦穗？</a:t>
            </a:r>
            <a:endParaRPr lang="en-US" altLang="zh-Hans" dirty="0"/>
          </a:p>
          <a:p>
            <a:r>
              <a:rPr lang="zh-Hans" altLang="en-US" dirty="0">
                <a:solidFill>
                  <a:srgbClr val="FF0000"/>
                </a:solidFill>
              </a:rPr>
              <a:t>离线算法</a:t>
            </a:r>
            <a:r>
              <a:rPr lang="zh-Hans" altLang="en-US" dirty="0"/>
              <a:t>知道所有麦穗的情况，可以准确无误地摘下最大的麦穗，</a:t>
            </a:r>
            <a:r>
              <a:rPr lang="zh-CN" altLang="en-US" dirty="0"/>
              <a:t>正确率</a:t>
            </a:r>
            <a:r>
              <a:rPr lang="en-US" altLang="zh-CN" dirty="0"/>
              <a:t>100%</a:t>
            </a:r>
          </a:p>
          <a:p>
            <a:r>
              <a:rPr lang="zh-Hans" altLang="en-US" dirty="0">
                <a:solidFill>
                  <a:srgbClr val="FF0000"/>
                </a:solidFill>
              </a:rPr>
              <a:t>在线算法</a:t>
            </a:r>
            <a:r>
              <a:rPr lang="zh-Hans" altLang="en-US" dirty="0"/>
              <a:t>仅知道走过的路旁的麦穗，该怎么选择？正确概率是多少？</a:t>
            </a:r>
            <a:endParaRPr lang="en-US" altLang="zh-CN" dirty="0"/>
          </a:p>
          <a:p>
            <a:endParaRPr lang="en-US" dirty="0"/>
          </a:p>
        </p:txBody>
      </p:sp>
      <p:sp>
        <p:nvSpPr>
          <p:cNvPr id="7" name="灯片编号占位符 3">
            <a:extLst>
              <a:ext uri="{FF2B5EF4-FFF2-40B4-BE49-F238E27FC236}">
                <a16:creationId xmlns:a16="http://schemas.microsoft.com/office/drawing/2014/main" id="{FECC87AA-B506-4FC0-9F25-291A290BB1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96075" y="6248400"/>
            <a:ext cx="2133600" cy="45720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7</a:t>
            </a:fld>
            <a:endParaRPr lang="en-US" altLang="zh-CN" dirty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1734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摘麦穗问题</a:t>
            </a:r>
            <a:r>
              <a:rPr lang="en-US" altLang="zh-CN" dirty="0">
                <a:latin typeface="Arial" charset="0"/>
                <a:ea typeface="黑体" pitchFamily="2" charset="-122"/>
              </a:rPr>
              <a:t>-</a:t>
            </a:r>
            <a:r>
              <a:rPr lang="zh-CN" altLang="en-US" dirty="0">
                <a:latin typeface="Arial" charset="0"/>
                <a:ea typeface="黑体" pitchFamily="2" charset="-122"/>
              </a:rPr>
              <a:t>在线算法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cs typeface="Times New Roman (Hebrew)" charset="0"/>
              </a:rPr>
              <a:t>在线算法</a:t>
            </a:r>
            <a:r>
              <a:rPr lang="en-US" altLang="zh-CN" sz="2800" dirty="0">
                <a:cs typeface="Times New Roman (Hebrew)" charset="0"/>
              </a:rPr>
              <a:t>A</a:t>
            </a:r>
            <a:r>
              <a:rPr lang="zh-CN" altLang="en-US" sz="2800" dirty="0">
                <a:cs typeface="Times New Roman (Hebrew)" charset="0"/>
              </a:rPr>
              <a:t>的做法：</a:t>
            </a:r>
            <a:endParaRPr lang="en-US" altLang="zh-CN" sz="2800" dirty="0">
              <a:cs typeface="Times New Roman (Hebrew)" charset="0"/>
            </a:endParaRPr>
          </a:p>
          <a:p>
            <a:pPr lvl="1">
              <a:spcBef>
                <a:spcPct val="50000"/>
              </a:spcBef>
            </a:pPr>
            <a:r>
              <a:rPr lang="zh-Hans" altLang="en-US" sz="2400" dirty="0">
                <a:cs typeface="Times New Roman (Hebrew)" charset="0"/>
              </a:rPr>
              <a:t>边走边观察前一半的麦穗</a:t>
            </a:r>
            <a:r>
              <a:rPr lang="zh-CN" altLang="en-US" sz="2400" dirty="0">
                <a:cs typeface="Times New Roman (Hebrew)" charset="0"/>
              </a:rPr>
              <a:t>，记下最大的麦穗，过半后，摘下第一个更大的麦穗。</a:t>
            </a:r>
            <a:endParaRPr lang="en-US" altLang="he-IL" sz="2400" dirty="0">
              <a:cs typeface="Times New Roman (Hebrew)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cs typeface="Times New Roman (Hebrew)" charset="0"/>
              </a:rPr>
              <a:t>定理</a:t>
            </a:r>
            <a:r>
              <a:rPr lang="en-US" altLang="he-IL" sz="2800" b="1" dirty="0">
                <a:cs typeface="Times New Roman (Hebrew)" charset="0"/>
              </a:rPr>
              <a:t>:</a:t>
            </a:r>
            <a:r>
              <a:rPr lang="en-US" altLang="he-IL" sz="2800" dirty="0">
                <a:cs typeface="Times New Roman (Hebrew)" charset="0"/>
              </a:rPr>
              <a:t> </a:t>
            </a:r>
            <a:r>
              <a:rPr lang="zh-CN" altLang="en-US" sz="2800" dirty="0">
                <a:cs typeface="Times New Roman (Hebrew)" charset="0"/>
              </a:rPr>
              <a:t>算法</a:t>
            </a:r>
            <a:r>
              <a:rPr lang="en-US" altLang="zh-CN" sz="2800" dirty="0">
                <a:cs typeface="Times New Roman (Hebrew)" charset="0"/>
              </a:rPr>
              <a:t>A</a:t>
            </a:r>
            <a:r>
              <a:rPr lang="zh-CN" altLang="en-US" sz="2800" dirty="0">
                <a:cs typeface="Times New Roman (Hebrew)" charset="0"/>
              </a:rPr>
              <a:t>有</a:t>
            </a:r>
            <a:r>
              <a:rPr lang="zh-Hans" altLang="en-US" sz="2800" dirty="0">
                <a:cs typeface="Times New Roman (Hebrew)" charset="0"/>
              </a:rPr>
              <a:t>至少</a:t>
            </a:r>
            <a:r>
              <a:rPr lang="en-US" altLang="he-IL" sz="2800" dirty="0">
                <a:cs typeface="Times New Roman (Hebrew)" charset="0"/>
              </a:rPr>
              <a:t>25%</a:t>
            </a:r>
            <a:r>
              <a:rPr lang="zh-CN" altLang="en-US" sz="2800" dirty="0">
                <a:cs typeface="Times New Roman (Hebrew)" charset="0"/>
              </a:rPr>
              <a:t>的概率可以摘到最大的麦穗。</a:t>
            </a:r>
            <a:endParaRPr lang="en-US" altLang="he-IL" sz="2800" dirty="0">
              <a:cs typeface="Times New Roman (Hebrew)" charset="0"/>
            </a:endParaRPr>
          </a:p>
        </p:txBody>
      </p:sp>
      <p:sp>
        <p:nvSpPr>
          <p:cNvPr id="7" name="灯片编号占位符 3">
            <a:extLst>
              <a:ext uri="{FF2B5EF4-FFF2-40B4-BE49-F238E27FC236}">
                <a16:creationId xmlns:a16="http://schemas.microsoft.com/office/drawing/2014/main" id="{A5B2E1D6-DB24-466F-9361-BD4FF1307E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96075" y="6248400"/>
            <a:ext cx="2133600" cy="45720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8</a:t>
            </a:fld>
            <a:endParaRPr lang="en-US" altLang="zh-CN" dirty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4115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  <a:ea typeface="黑体" pitchFamily="2" charset="-122"/>
              </a:rPr>
              <a:t>摘麦穗问题</a:t>
            </a:r>
            <a:r>
              <a:rPr lang="en-US" altLang="zh-CN" dirty="0">
                <a:latin typeface="Arial" charset="0"/>
                <a:ea typeface="黑体" pitchFamily="2" charset="-122"/>
              </a:rPr>
              <a:t>-</a:t>
            </a:r>
            <a:r>
              <a:rPr lang="zh-CN" altLang="en-US" dirty="0">
                <a:latin typeface="Arial" charset="0"/>
                <a:ea typeface="黑体" pitchFamily="2" charset="-122"/>
              </a:rPr>
              <a:t>在线算法证明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800" dirty="0"/>
              <a:t>证明：</a:t>
            </a:r>
            <a:endParaRPr lang="en-US" altLang="zh-CN" sz="2800" dirty="0"/>
          </a:p>
          <a:p>
            <a:pPr>
              <a:spcBef>
                <a:spcPct val="50000"/>
              </a:spcBef>
              <a:buNone/>
            </a:pPr>
            <a:r>
              <a:rPr lang="en-US" altLang="he-IL" sz="2800" dirty="0"/>
              <a:t>		</a:t>
            </a:r>
            <a:r>
              <a:rPr lang="en-US" altLang="he-IL" sz="2800" i="1" dirty="0"/>
              <a:t>Y</a:t>
            </a:r>
            <a:r>
              <a:rPr lang="en-US" altLang="he-IL" sz="2800" baseline="-25000" dirty="0"/>
              <a:t>1</a:t>
            </a:r>
            <a:r>
              <a:rPr lang="en-US" altLang="he-IL" sz="2800" dirty="0"/>
              <a:t> </a:t>
            </a:r>
            <a:r>
              <a:rPr lang="mr-IN" altLang="he-IL" sz="2800" dirty="0"/>
              <a:t>–</a:t>
            </a:r>
            <a:r>
              <a:rPr lang="en-US" altLang="he-IL" sz="2800" dirty="0"/>
              <a:t> </a:t>
            </a:r>
            <a:r>
              <a:rPr lang="zh-CN" altLang="en-US" sz="2800" dirty="0"/>
              <a:t>最大麦穗</a:t>
            </a:r>
            <a:r>
              <a:rPr lang="en-US" altLang="he-IL" sz="2800" dirty="0"/>
              <a:t>.</a:t>
            </a:r>
          </a:p>
          <a:p>
            <a:pPr>
              <a:spcBef>
                <a:spcPct val="50000"/>
              </a:spcBef>
              <a:buNone/>
            </a:pPr>
            <a:r>
              <a:rPr lang="en-US" altLang="he-IL" sz="2800" dirty="0"/>
              <a:t>		</a:t>
            </a:r>
            <a:r>
              <a:rPr lang="en-US" altLang="he-IL" sz="2800" i="1" dirty="0"/>
              <a:t>Y</a:t>
            </a:r>
            <a:r>
              <a:rPr lang="en-US" altLang="he-IL" sz="2800" baseline="-25000" dirty="0"/>
              <a:t>2</a:t>
            </a:r>
            <a:r>
              <a:rPr lang="en-US" altLang="he-IL" sz="2800" dirty="0"/>
              <a:t> </a:t>
            </a:r>
            <a:r>
              <a:rPr lang="mr-IN" altLang="he-IL" sz="2800" dirty="0"/>
              <a:t>–</a:t>
            </a:r>
            <a:r>
              <a:rPr lang="en-US" altLang="he-IL" sz="2800" dirty="0"/>
              <a:t> </a:t>
            </a:r>
            <a:r>
              <a:rPr lang="zh-CN" altLang="en-US" sz="2800" dirty="0"/>
              <a:t>第二大麦穗</a:t>
            </a:r>
            <a:r>
              <a:rPr lang="en-US" altLang="he-IL" sz="2800" dirty="0"/>
              <a:t>.</a:t>
            </a:r>
          </a:p>
          <a:p>
            <a:r>
              <a:rPr lang="zh-CN" altLang="en-US" sz="2800" dirty="0"/>
              <a:t>观察概率树</a:t>
            </a:r>
            <a:endParaRPr lang="en-US" sz="2800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 flipH="1">
            <a:off x="3463925" y="3679825"/>
            <a:ext cx="11430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sz="2000"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4606925" y="3679825"/>
            <a:ext cx="6858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sz="2000"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987925" y="3756025"/>
            <a:ext cx="955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 altLang="en-US" sz="2000">
                <a:latin typeface="Microsoft YaHei" charset="-122"/>
                <a:ea typeface="Microsoft YaHei" charset="-122"/>
                <a:cs typeface="Microsoft YaHei" charset="-122"/>
              </a:rPr>
              <a:t>1/2</a:t>
            </a:r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3463925" y="4518025"/>
            <a:ext cx="533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sz="2000"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 flipH="1">
            <a:off x="2778125" y="4518025"/>
            <a:ext cx="6858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sz="2000"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3733800" y="4533900"/>
            <a:ext cx="838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 altLang="en-US" sz="2000">
                <a:latin typeface="Microsoft YaHei" charset="-122"/>
                <a:ea typeface="Microsoft YaHei" charset="-122"/>
                <a:cs typeface="Microsoft YaHei" charset="-122"/>
              </a:rPr>
              <a:t>1/2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549525" y="4610100"/>
            <a:ext cx="685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 altLang="en-US" sz="2000">
                <a:latin typeface="Microsoft YaHei" charset="-122"/>
                <a:ea typeface="Microsoft YaHei" charset="-122"/>
                <a:cs typeface="Microsoft YaHei" charset="-122"/>
              </a:rPr>
              <a:t>1/2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4572000" y="4441825"/>
            <a:ext cx="2860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he-IL" sz="2000" i="1" dirty="0">
                <a:latin typeface="Microsoft YaHei" charset="-122"/>
                <a:ea typeface="Microsoft YaHei" charset="-122"/>
                <a:cs typeface="Microsoft YaHei" charset="-122"/>
              </a:rPr>
              <a:t>Y</a:t>
            </a:r>
            <a:r>
              <a:rPr lang="en-US" altLang="he-IL" sz="2000" baseline="-25000" dirty="0">
                <a:latin typeface="Microsoft YaHei" charset="-122"/>
                <a:ea typeface="Microsoft YaHei" charset="-122"/>
                <a:cs typeface="Microsoft YaHei" charset="-122"/>
              </a:rPr>
              <a:t>2</a:t>
            </a:r>
            <a:r>
              <a:rPr lang="en-US" altLang="he-IL" sz="2000" dirty="0">
                <a:latin typeface="Microsoft YaHei" charset="-122"/>
                <a:ea typeface="Microsoft YaHei" charset="-122"/>
                <a:cs typeface="Microsoft YaHei" charset="-122"/>
              </a:rPr>
              <a:t> </a:t>
            </a:r>
            <a:r>
              <a:rPr lang="zh-CN" altLang="en-US" sz="2000" dirty="0">
                <a:latin typeface="Microsoft YaHei" charset="-122"/>
                <a:ea typeface="Microsoft YaHei" charset="-122"/>
                <a:cs typeface="Microsoft YaHei" charset="-122"/>
              </a:rPr>
              <a:t>在后一半路程</a:t>
            </a:r>
            <a:endParaRPr lang="en-US" altLang="he-IL" sz="2000" dirty="0"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3540125" y="5280025"/>
            <a:ext cx="2860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he-IL" sz="2000" i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Y</a:t>
            </a:r>
            <a:r>
              <a:rPr lang="en-US" altLang="he-IL" sz="2000" i="1" baseline="-25000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1</a:t>
            </a:r>
            <a:r>
              <a:rPr lang="en-US" altLang="he-IL" sz="2000" i="1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 </a:t>
            </a:r>
            <a:r>
              <a:rPr lang="zh-CN" altLang="en-US" sz="2000" dirty="0">
                <a:solidFill>
                  <a:srgbClr val="FF0000"/>
                </a:solidFill>
                <a:latin typeface="Microsoft YaHei" charset="-122"/>
                <a:ea typeface="Microsoft YaHei" charset="-122"/>
                <a:cs typeface="Microsoft YaHei" charset="-122"/>
              </a:rPr>
              <a:t>在后一半路程</a:t>
            </a:r>
            <a:endParaRPr lang="en-US" altLang="he-IL" sz="2000" dirty="0">
              <a:solidFill>
                <a:srgbClr val="FF0000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1066800" y="5600700"/>
            <a:ext cx="23971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he-IL" sz="2000" i="1" dirty="0">
                <a:latin typeface="Microsoft YaHei" charset="-122"/>
                <a:ea typeface="Microsoft YaHei" charset="-122"/>
                <a:cs typeface="Microsoft YaHei" charset="-122"/>
              </a:rPr>
              <a:t>Y</a:t>
            </a:r>
            <a:r>
              <a:rPr lang="en-US" altLang="he-IL" sz="2000" baseline="-25000" dirty="0">
                <a:latin typeface="Microsoft YaHei" charset="-122"/>
                <a:ea typeface="Microsoft YaHei" charset="-122"/>
                <a:cs typeface="Microsoft YaHei" charset="-122"/>
              </a:rPr>
              <a:t>1</a:t>
            </a:r>
            <a:r>
              <a:rPr lang="en-US" altLang="he-IL" sz="2000" dirty="0">
                <a:latin typeface="Microsoft YaHei" charset="-122"/>
                <a:ea typeface="Microsoft YaHei" charset="-122"/>
                <a:cs typeface="Microsoft YaHei" charset="-122"/>
              </a:rPr>
              <a:t> </a:t>
            </a:r>
            <a:r>
              <a:rPr lang="zh-CN" altLang="en-US" sz="2000" dirty="0">
                <a:latin typeface="Microsoft YaHei" charset="-122"/>
                <a:ea typeface="Microsoft YaHei" charset="-122"/>
                <a:cs typeface="Microsoft YaHei" charset="-122"/>
              </a:rPr>
              <a:t>在前一半路程</a:t>
            </a:r>
            <a:endParaRPr lang="en-US" altLang="he-IL" sz="2000" dirty="0"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3575050" y="3681413"/>
            <a:ext cx="955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 altLang="en-US" sz="2000" dirty="0">
                <a:latin typeface="Microsoft YaHei" charset="-122"/>
                <a:ea typeface="Microsoft YaHei" charset="-122"/>
                <a:cs typeface="Microsoft YaHei" charset="-122"/>
              </a:rPr>
              <a:t>1/2</a:t>
            </a: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1025525" y="4114800"/>
            <a:ext cx="2860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he-IL" sz="2000" i="1" dirty="0">
                <a:latin typeface="Microsoft YaHei" charset="-122"/>
                <a:ea typeface="Microsoft YaHei" charset="-122"/>
                <a:cs typeface="Microsoft YaHei" charset="-122"/>
              </a:rPr>
              <a:t>Y</a:t>
            </a:r>
            <a:r>
              <a:rPr lang="en-US" altLang="he-IL" sz="2000" baseline="-25000" dirty="0">
                <a:latin typeface="Microsoft YaHei" charset="-122"/>
                <a:ea typeface="Microsoft YaHei" charset="-122"/>
                <a:cs typeface="Microsoft YaHei" charset="-122"/>
              </a:rPr>
              <a:t>2</a:t>
            </a:r>
            <a:r>
              <a:rPr lang="en-US" altLang="he-IL" sz="2000" dirty="0">
                <a:latin typeface="Microsoft YaHei" charset="-122"/>
                <a:ea typeface="Microsoft YaHei" charset="-122"/>
                <a:cs typeface="Microsoft YaHei" charset="-122"/>
              </a:rPr>
              <a:t> </a:t>
            </a:r>
            <a:r>
              <a:rPr lang="zh-CN" altLang="en-US" sz="2000" dirty="0">
                <a:latin typeface="Microsoft YaHei" charset="-122"/>
                <a:ea typeface="Microsoft YaHei" charset="-122"/>
                <a:cs typeface="Microsoft YaHei" charset="-122"/>
              </a:rPr>
              <a:t>在前一半路程</a:t>
            </a:r>
            <a:endParaRPr lang="en-US" altLang="he-IL" sz="2000" dirty="0"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19" name="灯片编号占位符 3">
            <a:extLst>
              <a:ext uri="{FF2B5EF4-FFF2-40B4-BE49-F238E27FC236}">
                <a16:creationId xmlns:a16="http://schemas.microsoft.com/office/drawing/2014/main" id="{4BBE15DD-5162-4180-A12B-2EA7FA5FCC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96075" y="6248400"/>
            <a:ext cx="2133600" cy="45720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9</a:t>
            </a:fld>
            <a:endParaRPr lang="en-US" altLang="zh-CN" dirty="0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0850737"/>
      </p:ext>
    </p:extLst>
  </p:cSld>
  <p:clrMapOvr>
    <a:masterClrMapping/>
  </p:clrMapOvr>
</p:sld>
</file>

<file path=ppt/theme/theme1.xml><?xml version="1.0" encoding="utf-8"?>
<a:theme xmlns:a="http://schemas.openxmlformats.org/drawingml/2006/main" name="Pixel">
  <a:themeElements>
    <a:clrScheme name="自定义 1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自定义 1">
      <a:majorFont>
        <a:latin typeface="Arial"/>
        <a:ea typeface="隶书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rgbClr val="000000"/>
          </a:solidFill>
          <a:miter lim="800000"/>
          <a:headEnd/>
          <a:tailEnd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 lIns="18000" tIns="10800" rIns="18000" bIns="10800" rtlCol="0" anchor="ctr"/>
      <a:lstStyle>
        <a:defPPr algn="ctr" eaLnBrk="1" hangingPunct="1">
          <a:lnSpc>
            <a:spcPct val="96000"/>
          </a:lnSpc>
          <a:spcBef>
            <a:spcPct val="0"/>
          </a:spcBef>
          <a:buClrTx/>
          <a:buFontTx/>
          <a:buNone/>
          <a:defRPr b="1" dirty="0">
            <a:solidFill>
              <a:srgbClr val="000099"/>
            </a:solidFill>
            <a:ea typeface="黑体" pitchFamily="49" charset="-122"/>
          </a:defRPr>
        </a:defPPr>
      </a:lstStyle>
    </a:spDef>
    <a:lnDef>
      <a:spPr bwMode="auto">
        <a:ln w="19050">
          <a:solidFill>
            <a:srgbClr val="00660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25400">
          <a:noFill/>
        </a:ln>
      </a:spPr>
      <a:bodyPr wrap="none" rtlCol="0">
        <a:spAutoFit/>
      </a:bodyPr>
      <a:lstStyle>
        <a:defPPr eaLnBrk="1" hangingPunct="1">
          <a:buFont typeface="Wingdings" pitchFamily="2" charset="2"/>
          <a:buNone/>
          <a:defRPr b="1" dirty="0" smtClean="0">
            <a:solidFill>
              <a:srgbClr val="000099"/>
            </a:solidFill>
            <a:ea typeface="黑体" pitchFamily="49" charset="-122"/>
          </a:defRPr>
        </a:defPPr>
      </a:lstStyle>
    </a:tx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99"/>
        </a:dk1>
        <a:lt1>
          <a:srgbClr val="FFFFFF"/>
        </a:lt1>
        <a:dk2>
          <a:srgbClr val="CC0000"/>
        </a:dk2>
        <a:lt2>
          <a:srgbClr val="808080"/>
        </a:lt2>
        <a:accent1>
          <a:srgbClr val="FFFF66"/>
        </a:accent1>
        <a:accent2>
          <a:srgbClr val="000099"/>
        </a:accent2>
        <a:accent3>
          <a:srgbClr val="FFFFFF"/>
        </a:accent3>
        <a:accent4>
          <a:srgbClr val="000082"/>
        </a:accent4>
        <a:accent5>
          <a:srgbClr val="FFFFB8"/>
        </a:accent5>
        <a:accent6>
          <a:srgbClr val="00008A"/>
        </a:accent6>
        <a:hlink>
          <a:srgbClr val="CC0000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4">
        <a:dk1>
          <a:srgbClr val="000099"/>
        </a:dk1>
        <a:lt1>
          <a:srgbClr val="FFFFFF"/>
        </a:lt1>
        <a:dk2>
          <a:srgbClr val="CC0000"/>
        </a:dk2>
        <a:lt2>
          <a:srgbClr val="0033CC"/>
        </a:lt2>
        <a:accent1>
          <a:srgbClr val="FFFF66"/>
        </a:accent1>
        <a:accent2>
          <a:srgbClr val="000099"/>
        </a:accent2>
        <a:accent3>
          <a:srgbClr val="FFFFFF"/>
        </a:accent3>
        <a:accent4>
          <a:srgbClr val="000082"/>
        </a:accent4>
        <a:accent5>
          <a:srgbClr val="FFFFB8"/>
        </a:accent5>
        <a:accent6>
          <a:srgbClr val="00008A"/>
        </a:accent6>
        <a:hlink>
          <a:srgbClr val="CC0000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10491</TotalTime>
  <Words>1712</Words>
  <Application>Microsoft Office PowerPoint</Application>
  <PresentationFormat>全屏显示(4:3)</PresentationFormat>
  <Paragraphs>211</Paragraphs>
  <Slides>31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4" baseType="lpstr">
      <vt:lpstr>仿宋_GB2312</vt:lpstr>
      <vt:lpstr>SimHei</vt:lpstr>
      <vt:lpstr>隶书</vt:lpstr>
      <vt:lpstr>Microsoft YaHei</vt:lpstr>
      <vt:lpstr>Arial</vt:lpstr>
      <vt:lpstr>Calibri</vt:lpstr>
      <vt:lpstr>Cambria Math</vt:lpstr>
      <vt:lpstr>Courier New</vt:lpstr>
      <vt:lpstr>Times New Roman</vt:lpstr>
      <vt:lpstr>Wingdings</vt:lpstr>
      <vt:lpstr>Pixel</vt:lpstr>
      <vt:lpstr>自定义设计方案</vt:lpstr>
      <vt:lpstr>Equation</vt:lpstr>
      <vt:lpstr>在线算法</vt:lpstr>
      <vt:lpstr>本章内容</vt:lpstr>
      <vt:lpstr>在线算法基本概念</vt:lpstr>
      <vt:lpstr>在线算法基本概念</vt:lpstr>
      <vt:lpstr>摘麦穗问题</vt:lpstr>
      <vt:lpstr>摘麦穗的真谛</vt:lpstr>
      <vt:lpstr>摘麦穗问题</vt:lpstr>
      <vt:lpstr>摘麦穗问题-在线算法</vt:lpstr>
      <vt:lpstr>摘麦穗问题-在线算法证明</vt:lpstr>
      <vt:lpstr>摘麦穗问题</vt:lpstr>
      <vt:lpstr>概率是多少</vt:lpstr>
      <vt:lpstr>概率计算</vt:lpstr>
      <vt:lpstr>牛寻路问题</vt:lpstr>
      <vt:lpstr>牛寻路问题</vt:lpstr>
      <vt:lpstr>牛寻路问题</vt:lpstr>
      <vt:lpstr>牛寻路问题</vt:lpstr>
      <vt:lpstr>滑雪橇租赁问题</vt:lpstr>
      <vt:lpstr>滑雪橇租赁问题-算法</vt:lpstr>
      <vt:lpstr>滑雪橇租赁问题-在线算法</vt:lpstr>
      <vt:lpstr>滑雪橇租赁问题-在线算法</vt:lpstr>
      <vt:lpstr>滑雪橇租赁问题-在线策略</vt:lpstr>
      <vt:lpstr>滑雪橇租赁问题-在线策略</vt:lpstr>
      <vt:lpstr>开拓思维</vt:lpstr>
      <vt:lpstr>公交还是走路？</vt:lpstr>
      <vt:lpstr>离线策略</vt:lpstr>
      <vt:lpstr>在线策略</vt:lpstr>
      <vt:lpstr>页面调度问题</vt:lpstr>
      <vt:lpstr>页面调度问题</vt:lpstr>
      <vt:lpstr>页面调度问题</vt:lpstr>
      <vt:lpstr>页面调度问题</vt:lpstr>
      <vt:lpstr>页面调度问题</vt:lpstr>
    </vt:vector>
  </TitlesOfParts>
  <Company>计算机系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</dc:title>
  <dc:creator>清华大学</dc:creator>
  <cp:lastModifiedBy>f xl</cp:lastModifiedBy>
  <cp:revision>1400</cp:revision>
  <cp:lastPrinted>1601-01-01T00:00:00Z</cp:lastPrinted>
  <dcterms:created xsi:type="dcterms:W3CDTF">2009-06-26T00:04:30Z</dcterms:created>
  <dcterms:modified xsi:type="dcterms:W3CDTF">2020-04-09T22:02:00Z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6</vt:i4>
  </property>
</Properties>
</file>